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4" r:id="rId3"/>
  </p:sldMasterIdLst>
  <p:notesMasterIdLst>
    <p:notesMasterId r:id="rId55"/>
  </p:notesMasterIdLst>
  <p:sldIdLst>
    <p:sldId id="307" r:id="rId4"/>
    <p:sldId id="256" r:id="rId5"/>
    <p:sldId id="308" r:id="rId6"/>
    <p:sldId id="257" r:id="rId7"/>
    <p:sldId id="260" r:id="rId8"/>
    <p:sldId id="312" r:id="rId9"/>
    <p:sldId id="259" r:id="rId10"/>
    <p:sldId id="258" r:id="rId11"/>
    <p:sldId id="265" r:id="rId12"/>
    <p:sldId id="272" r:id="rId13"/>
    <p:sldId id="273" r:id="rId14"/>
    <p:sldId id="274" r:id="rId15"/>
    <p:sldId id="275" r:id="rId16"/>
    <p:sldId id="271" r:id="rId17"/>
    <p:sldId id="270" r:id="rId18"/>
    <p:sldId id="269" r:id="rId19"/>
    <p:sldId id="268" r:id="rId20"/>
    <p:sldId id="267" r:id="rId21"/>
    <p:sldId id="266" r:id="rId22"/>
    <p:sldId id="264" r:id="rId23"/>
    <p:sldId id="276" r:id="rId24"/>
    <p:sldId id="277" r:id="rId25"/>
    <p:sldId id="278" r:id="rId26"/>
    <p:sldId id="279" r:id="rId27"/>
    <p:sldId id="280" r:id="rId28"/>
    <p:sldId id="281" r:id="rId29"/>
    <p:sldId id="313" r:id="rId30"/>
    <p:sldId id="314" r:id="rId31"/>
    <p:sldId id="283" r:id="rId32"/>
    <p:sldId id="282" r:id="rId33"/>
    <p:sldId id="286" r:id="rId34"/>
    <p:sldId id="284" r:id="rId35"/>
    <p:sldId id="285" r:id="rId36"/>
    <p:sldId id="287" r:id="rId37"/>
    <p:sldId id="288" r:id="rId38"/>
    <p:sldId id="289" r:id="rId39"/>
    <p:sldId id="290" r:id="rId40"/>
    <p:sldId id="315" r:id="rId41"/>
    <p:sldId id="291" r:id="rId42"/>
    <p:sldId id="310" r:id="rId43"/>
    <p:sldId id="292" r:id="rId44"/>
    <p:sldId id="309" r:id="rId45"/>
    <p:sldId id="293" r:id="rId46"/>
    <p:sldId id="316" r:id="rId47"/>
    <p:sldId id="294" r:id="rId48"/>
    <p:sldId id="311" r:id="rId49"/>
    <p:sldId id="295" r:id="rId50"/>
    <p:sldId id="296" r:id="rId51"/>
    <p:sldId id="297" r:id="rId52"/>
    <p:sldId id="317" r:id="rId53"/>
    <p:sldId id="306" r:id="rId5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1426" y="-7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B9D285-F425-402E-ACF9-E11B032213D5}" type="datetimeFigureOut">
              <a:rPr lang="en-US" smtClean="0"/>
              <a:t>9/22/2020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A85E77-3F3C-4E43-BC08-D91CD4F0D6A2}" type="slidenum">
              <a:rPr lang="en-US" smtClean="0"/>
              <a:t>‹#›</a:t>
            </a:fld>
            <a:endParaRPr lang="en-US"/>
          </a:p>
        </p:txBody>
      </p:sp>
    </p:spTree>
    <p:extLst>
      <p:ext uri="{BB962C8B-B14F-4D97-AF65-F5344CB8AC3E}">
        <p14:creationId xmlns:p14="http://schemas.microsoft.com/office/powerpoint/2010/main" val="2265663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cs typeface="Arial" charset="0"/>
              </a:defRPr>
            </a:lvl1pPr>
            <a:lvl2pPr marL="742950" indent="-285750">
              <a:spcBef>
                <a:spcPct val="30000"/>
              </a:spcBef>
              <a:defRPr sz="1200">
                <a:solidFill>
                  <a:schemeClr val="tx1"/>
                </a:solidFill>
                <a:latin typeface="Calibri" pitchFamily="34" charset="0"/>
                <a:cs typeface="Arial" charset="0"/>
              </a:defRPr>
            </a:lvl2pPr>
            <a:lvl3pPr marL="1143000" indent="-228600">
              <a:spcBef>
                <a:spcPct val="30000"/>
              </a:spcBef>
              <a:defRPr sz="1200">
                <a:solidFill>
                  <a:schemeClr val="tx1"/>
                </a:solidFill>
                <a:latin typeface="Calibri" pitchFamily="34" charset="0"/>
                <a:cs typeface="Arial" charset="0"/>
              </a:defRPr>
            </a:lvl3pPr>
            <a:lvl4pPr marL="1600200" indent="-228600">
              <a:spcBef>
                <a:spcPct val="30000"/>
              </a:spcBef>
              <a:defRPr sz="1200">
                <a:solidFill>
                  <a:schemeClr val="tx1"/>
                </a:solidFill>
                <a:latin typeface="Calibri" pitchFamily="34" charset="0"/>
                <a:cs typeface="Arial" charset="0"/>
              </a:defRPr>
            </a:lvl4pPr>
            <a:lvl5pPr marL="2057400" indent="-228600">
              <a:spcBef>
                <a:spcPct val="30000"/>
              </a:spcBef>
              <a:defRPr sz="1200">
                <a:solidFill>
                  <a:schemeClr val="tx1"/>
                </a:solidFill>
                <a:latin typeface="Calibri" pitchFamily="34" charset="0"/>
                <a:cs typeface="Arial" charset="0"/>
              </a:defRPr>
            </a:lvl5pPr>
            <a:lvl6pPr marL="2514600" indent="-228600" eaLnBrk="0" fontAlgn="base" hangingPunct="0">
              <a:spcBef>
                <a:spcPct val="30000"/>
              </a:spcBef>
              <a:spcAft>
                <a:spcPct val="0"/>
              </a:spcAft>
              <a:defRPr sz="1200">
                <a:solidFill>
                  <a:schemeClr val="tx1"/>
                </a:solidFill>
                <a:latin typeface="Calibri" pitchFamily="34" charset="0"/>
                <a:cs typeface="Arial" charset="0"/>
              </a:defRPr>
            </a:lvl6pPr>
            <a:lvl7pPr marL="2971800" indent="-228600" eaLnBrk="0" fontAlgn="base" hangingPunct="0">
              <a:spcBef>
                <a:spcPct val="30000"/>
              </a:spcBef>
              <a:spcAft>
                <a:spcPct val="0"/>
              </a:spcAft>
              <a:defRPr sz="1200">
                <a:solidFill>
                  <a:schemeClr val="tx1"/>
                </a:solidFill>
                <a:latin typeface="Calibri" pitchFamily="34" charset="0"/>
                <a:cs typeface="Arial" charset="0"/>
              </a:defRPr>
            </a:lvl7pPr>
            <a:lvl8pPr marL="3429000" indent="-228600" eaLnBrk="0" fontAlgn="base" hangingPunct="0">
              <a:spcBef>
                <a:spcPct val="30000"/>
              </a:spcBef>
              <a:spcAft>
                <a:spcPct val="0"/>
              </a:spcAft>
              <a:defRPr sz="1200">
                <a:solidFill>
                  <a:schemeClr val="tx1"/>
                </a:solidFill>
                <a:latin typeface="Calibri" pitchFamily="34" charset="0"/>
                <a:cs typeface="Arial" charset="0"/>
              </a:defRPr>
            </a:lvl8pPr>
            <a:lvl9pPr marL="3886200" indent="-228600" eaLnBrk="0" fontAlgn="base" hangingPunct="0">
              <a:spcBef>
                <a:spcPct val="30000"/>
              </a:spcBef>
              <a:spcAft>
                <a:spcPct val="0"/>
              </a:spcAft>
              <a:defRPr sz="1200">
                <a:solidFill>
                  <a:schemeClr val="tx1"/>
                </a:solidFill>
                <a:latin typeface="Calibri" pitchFamily="34" charset="0"/>
                <a:cs typeface="Arial" charset="0"/>
              </a:defRPr>
            </a:lvl9pPr>
          </a:lstStyle>
          <a:p>
            <a:pPr algn="l">
              <a:spcBef>
                <a:spcPct val="0"/>
              </a:spcBef>
            </a:pPr>
            <a:fld id="{04925C98-22BB-4B95-BB68-8BF830B584F2}" type="slidenum">
              <a:rPr lang="ar-SA" altLang="en-US">
                <a:solidFill>
                  <a:srgbClr val="000000"/>
                </a:solidFill>
                <a:latin typeface="Arial" charset="0"/>
              </a:rPr>
              <a:pPr algn="l">
                <a:spcBef>
                  <a:spcPct val="0"/>
                </a:spcBef>
              </a:pPr>
              <a:t>1</a:t>
            </a:fld>
            <a:endParaRPr lang="en-US" altLang="en-US">
              <a:solidFill>
                <a:srgbClr val="000000"/>
              </a:solidFill>
              <a:latin typeface="Arial" charset="0"/>
            </a:endParaRPr>
          </a:p>
        </p:txBody>
      </p:sp>
      <p:sp>
        <p:nvSpPr>
          <p:cNvPr id="38915" name="Rectangle 2"/>
          <p:cNvSpPr>
            <a:spLocks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a-IR" altLang="en-US" smtClean="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cs typeface="Arial" charset="0"/>
              </a:defRPr>
            </a:lvl1pPr>
            <a:lvl2pPr marL="742950" indent="-285750">
              <a:spcBef>
                <a:spcPct val="30000"/>
              </a:spcBef>
              <a:defRPr sz="1200">
                <a:solidFill>
                  <a:schemeClr val="tx1"/>
                </a:solidFill>
                <a:latin typeface="Calibri" pitchFamily="34" charset="0"/>
                <a:cs typeface="Arial" charset="0"/>
              </a:defRPr>
            </a:lvl2pPr>
            <a:lvl3pPr marL="1143000" indent="-228600">
              <a:spcBef>
                <a:spcPct val="30000"/>
              </a:spcBef>
              <a:defRPr sz="1200">
                <a:solidFill>
                  <a:schemeClr val="tx1"/>
                </a:solidFill>
                <a:latin typeface="Calibri" pitchFamily="34" charset="0"/>
                <a:cs typeface="Arial" charset="0"/>
              </a:defRPr>
            </a:lvl3pPr>
            <a:lvl4pPr marL="1600200" indent="-228600">
              <a:spcBef>
                <a:spcPct val="30000"/>
              </a:spcBef>
              <a:defRPr sz="1200">
                <a:solidFill>
                  <a:schemeClr val="tx1"/>
                </a:solidFill>
                <a:latin typeface="Calibri" pitchFamily="34" charset="0"/>
                <a:cs typeface="Arial" charset="0"/>
              </a:defRPr>
            </a:lvl4pPr>
            <a:lvl5pPr marL="2057400" indent="-228600">
              <a:spcBef>
                <a:spcPct val="30000"/>
              </a:spcBef>
              <a:defRPr sz="1200">
                <a:solidFill>
                  <a:schemeClr val="tx1"/>
                </a:solidFill>
                <a:latin typeface="Calibri" pitchFamily="34" charset="0"/>
                <a:cs typeface="Arial" charset="0"/>
              </a:defRPr>
            </a:lvl5pPr>
            <a:lvl6pPr marL="2514600" indent="-228600" eaLnBrk="0" fontAlgn="base" hangingPunct="0">
              <a:spcBef>
                <a:spcPct val="30000"/>
              </a:spcBef>
              <a:spcAft>
                <a:spcPct val="0"/>
              </a:spcAft>
              <a:defRPr sz="1200">
                <a:solidFill>
                  <a:schemeClr val="tx1"/>
                </a:solidFill>
                <a:latin typeface="Calibri" pitchFamily="34" charset="0"/>
                <a:cs typeface="Arial" charset="0"/>
              </a:defRPr>
            </a:lvl6pPr>
            <a:lvl7pPr marL="2971800" indent="-228600" eaLnBrk="0" fontAlgn="base" hangingPunct="0">
              <a:spcBef>
                <a:spcPct val="30000"/>
              </a:spcBef>
              <a:spcAft>
                <a:spcPct val="0"/>
              </a:spcAft>
              <a:defRPr sz="1200">
                <a:solidFill>
                  <a:schemeClr val="tx1"/>
                </a:solidFill>
                <a:latin typeface="Calibri" pitchFamily="34" charset="0"/>
                <a:cs typeface="Arial" charset="0"/>
              </a:defRPr>
            </a:lvl7pPr>
            <a:lvl8pPr marL="3429000" indent="-228600" eaLnBrk="0" fontAlgn="base" hangingPunct="0">
              <a:spcBef>
                <a:spcPct val="30000"/>
              </a:spcBef>
              <a:spcAft>
                <a:spcPct val="0"/>
              </a:spcAft>
              <a:defRPr sz="1200">
                <a:solidFill>
                  <a:schemeClr val="tx1"/>
                </a:solidFill>
                <a:latin typeface="Calibri" pitchFamily="34" charset="0"/>
                <a:cs typeface="Arial" charset="0"/>
              </a:defRPr>
            </a:lvl8pPr>
            <a:lvl9pPr marL="3886200" indent="-228600" eaLnBrk="0" fontAlgn="base" hangingPunct="0">
              <a:spcBef>
                <a:spcPct val="30000"/>
              </a:spcBef>
              <a:spcAft>
                <a:spcPct val="0"/>
              </a:spcAft>
              <a:defRPr sz="1200">
                <a:solidFill>
                  <a:schemeClr val="tx1"/>
                </a:solidFill>
                <a:latin typeface="Calibri" pitchFamily="34" charset="0"/>
                <a:cs typeface="Arial" charset="0"/>
              </a:defRPr>
            </a:lvl9pPr>
          </a:lstStyle>
          <a:p>
            <a:pPr algn="l">
              <a:spcBef>
                <a:spcPct val="0"/>
              </a:spcBef>
            </a:pPr>
            <a:fld id="{1FE4A9E0-2B6F-4BF3-878F-CD1FEF9884B9}" type="slidenum">
              <a:rPr lang="ar-SA" altLang="en-US">
                <a:solidFill>
                  <a:srgbClr val="000000"/>
                </a:solidFill>
                <a:latin typeface="Arial" charset="0"/>
              </a:rPr>
              <a:pPr algn="l">
                <a:spcBef>
                  <a:spcPct val="0"/>
                </a:spcBef>
              </a:pPr>
              <a:t>3</a:t>
            </a:fld>
            <a:endParaRPr lang="en-US" altLang="en-US">
              <a:solidFill>
                <a:srgbClr val="000000"/>
              </a:solidFill>
              <a:latin typeface="Arial" charset="0"/>
            </a:endParaRPr>
          </a:p>
        </p:txBody>
      </p:sp>
      <p:sp>
        <p:nvSpPr>
          <p:cNvPr id="39939" name="Rectangle 2"/>
          <p:cNvSpPr>
            <a:spLocks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a-IR" altLang="en-US" smtClean="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00DB24B-BA25-4036-8871-7DC48F3A0755}" type="datetimeFigureOut">
              <a:rPr lang="en-US" smtClean="0"/>
              <a:t>9/22/2020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1F4B41-C4F6-4B06-B27C-F34E2F960B69}" type="slidenum">
              <a:rPr lang="en-US" smtClean="0"/>
              <a:t>‹#›</a:t>
            </a:fld>
            <a:endParaRPr lang="en-US"/>
          </a:p>
        </p:txBody>
      </p:sp>
    </p:spTree>
    <p:extLst>
      <p:ext uri="{BB962C8B-B14F-4D97-AF65-F5344CB8AC3E}">
        <p14:creationId xmlns:p14="http://schemas.microsoft.com/office/powerpoint/2010/main" val="825644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0DB24B-BA25-4036-8871-7DC48F3A0755}" type="datetimeFigureOut">
              <a:rPr lang="en-US" smtClean="0"/>
              <a:t>9/22/2020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1F4B41-C4F6-4B06-B27C-F34E2F960B69}" type="slidenum">
              <a:rPr lang="en-US" smtClean="0"/>
              <a:t>‹#›</a:t>
            </a:fld>
            <a:endParaRPr lang="en-US"/>
          </a:p>
        </p:txBody>
      </p:sp>
    </p:spTree>
    <p:extLst>
      <p:ext uri="{BB962C8B-B14F-4D97-AF65-F5344CB8AC3E}">
        <p14:creationId xmlns:p14="http://schemas.microsoft.com/office/powerpoint/2010/main" val="1883944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0DB24B-BA25-4036-8871-7DC48F3A0755}" type="datetimeFigureOut">
              <a:rPr lang="en-US" smtClean="0"/>
              <a:t>9/22/2020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1F4B41-C4F6-4B06-B27C-F34E2F960B69}" type="slidenum">
              <a:rPr lang="en-US" smtClean="0"/>
              <a:t>‹#›</a:t>
            </a:fld>
            <a:endParaRPr lang="en-US"/>
          </a:p>
        </p:txBody>
      </p:sp>
    </p:spTree>
    <p:extLst>
      <p:ext uri="{BB962C8B-B14F-4D97-AF65-F5344CB8AC3E}">
        <p14:creationId xmlns:p14="http://schemas.microsoft.com/office/powerpoint/2010/main" val="1636735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fa-IR"/>
          </a:p>
        </p:txBody>
      </p:sp>
      <p:sp>
        <p:nvSpPr>
          <p:cNvPr id="4"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fa-IR"/>
          </a:p>
        </p:txBody>
      </p:sp>
      <p:sp>
        <p:nvSpPr>
          <p:cNvPr id="6"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15480772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Footer Placeholder 4"/>
          <p:cNvSpPr txBox="1">
            <a:spLocks/>
          </p:cNvSpPr>
          <p:nvPr userDrawn="1"/>
        </p:nvSpPr>
        <p:spPr bwMode="auto">
          <a:xfrm>
            <a:off x="3276600" y="6400800"/>
            <a:ext cx="2895600" cy="457200"/>
          </a:xfrm>
          <a:prstGeom prst="rect">
            <a:avLst/>
          </a:prstGeom>
          <a:noFill/>
          <a:ln w="9525">
            <a:noFill/>
            <a:miter lim="800000"/>
            <a:headEnd/>
            <a:tailEnd/>
          </a:ln>
          <a:effectLst/>
        </p:spPr>
        <p:txBody>
          <a:bodyPr anchor="b"/>
          <a:lstStyle>
            <a:lvl1pPr>
              <a:defRPr sz="1400"/>
            </a:lvl1pPr>
          </a:lstStyle>
          <a:p>
            <a:pPr eaLnBrk="0" fontAlgn="base" hangingPunct="0">
              <a:spcBef>
                <a:spcPct val="0"/>
              </a:spcBef>
              <a:spcAft>
                <a:spcPct val="0"/>
              </a:spcAft>
              <a:defRPr/>
            </a:pPr>
            <a:r>
              <a:rPr lang="en-US" smtClean="0">
                <a:solidFill>
                  <a:srgbClr val="3333FF"/>
                </a:solidFill>
                <a:effectLst>
                  <a:outerShdw blurRad="38100" dist="38100" dir="2700000" algn="tl">
                    <a:srgbClr val="000000"/>
                  </a:outerShdw>
                </a:effectLst>
                <a:latin typeface="Arial" panose="020B0604020202020204" pitchFamily="34" charset="0"/>
              </a:rPr>
              <a:t>Ahmad darvishi_nursing 86</a:t>
            </a:r>
            <a:endParaRPr lang="fa-IR" dirty="0" smtClean="0">
              <a:solidFill>
                <a:srgbClr val="3333FF"/>
              </a:solidFill>
              <a:effectLst>
                <a:outerShdw blurRad="38100" dist="38100" dir="2700000" algn="tl">
                  <a:srgbClr val="000000"/>
                </a:outerShdw>
              </a:effectLst>
              <a:latin typeface="Arial" panose="020B0604020202020204" pitchFamily="34" charset="0"/>
            </a:endParaRPr>
          </a:p>
        </p:txBody>
      </p:sp>
      <p:sp>
        <p:nvSpPr>
          <p:cNvPr id="5" name="Slide Number Placeholder 5"/>
          <p:cNvSpPr txBox="1">
            <a:spLocks/>
          </p:cNvSpPr>
          <p:nvPr userDrawn="1"/>
        </p:nvSpPr>
        <p:spPr bwMode="auto">
          <a:xfrm>
            <a:off x="6324600" y="6400800"/>
            <a:ext cx="2133600" cy="457200"/>
          </a:xfrm>
          <a:prstGeom prst="rect">
            <a:avLst/>
          </a:prstGeom>
          <a:noFill/>
          <a:ln w="9525">
            <a:noFill/>
            <a:miter lim="800000"/>
            <a:headEnd/>
            <a:tailEnd/>
          </a:ln>
          <a:effectLst/>
        </p:spPr>
        <p:txBody>
          <a:bodyPr anchor="b"/>
          <a:lstStyle>
            <a:lvl1pPr>
              <a:defRPr/>
            </a:lvl1pPr>
          </a:lstStyle>
          <a:p>
            <a:pPr algn="r" eaLnBrk="0" fontAlgn="base" hangingPunct="0">
              <a:spcBef>
                <a:spcPct val="0"/>
              </a:spcBef>
              <a:spcAft>
                <a:spcPct val="0"/>
              </a:spcAft>
              <a:defRPr/>
            </a:pPr>
            <a:r>
              <a:rPr lang="fa-IR" sz="1600" smtClean="0">
                <a:solidFill>
                  <a:srgbClr val="3333FF"/>
                </a:solidFill>
                <a:effectLst>
                  <a:outerShdw blurRad="38100" dist="38100" dir="2700000" algn="tl">
                    <a:srgbClr val="000000"/>
                  </a:outerShdw>
                </a:effectLst>
                <a:latin typeface="Arial" panose="020B0604020202020204" pitchFamily="34" charset="0"/>
              </a:rPr>
              <a:t>پرستاری 86</a:t>
            </a:r>
            <a:endParaRPr lang="en-US" sz="1600" smtClean="0">
              <a:solidFill>
                <a:srgbClr val="3333FF"/>
              </a:solidFill>
              <a:effectLst>
                <a:outerShdw blurRad="38100" dist="38100" dir="2700000" algn="tl">
                  <a:srgbClr val="000000"/>
                </a:outerShdw>
              </a:effectLst>
              <a:latin typeface="Arial" panose="020B0604020202020204" pitchFamily="34" charset="0"/>
            </a:endParaRPr>
          </a:p>
        </p:txBody>
      </p:sp>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a-IR" dirty="0"/>
          </a:p>
        </p:txBody>
      </p:sp>
      <p:sp>
        <p:nvSpPr>
          <p:cNvPr id="6" name="Date Placeholder 3"/>
          <p:cNvSpPr>
            <a:spLocks noGrp="1"/>
          </p:cNvSpPr>
          <p:nvPr>
            <p:ph type="dt" sz="half" idx="10"/>
          </p:nvPr>
        </p:nvSpPr>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30396541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fa-IR"/>
          </a:p>
        </p:txBody>
      </p:sp>
      <p:sp>
        <p:nvSpPr>
          <p:cNvPr id="6"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11379340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fa-IR"/>
          </a:p>
        </p:txBody>
      </p:sp>
      <p:sp>
        <p:nvSpPr>
          <p:cNvPr id="7"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29914810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8" name="Rectangle 8"/>
          <p:cNvSpPr>
            <a:spLocks noGrp="1" noChangeArrowheads="1"/>
          </p:cNvSpPr>
          <p:nvPr>
            <p:ph type="ftr" sz="quarter" idx="11"/>
          </p:nvPr>
        </p:nvSpPr>
        <p:spPr>
          <a:ln/>
        </p:spPr>
        <p:txBody>
          <a:bodyPr/>
          <a:lstStyle>
            <a:lvl1pPr>
              <a:defRPr/>
            </a:lvl1pPr>
          </a:lstStyle>
          <a:p>
            <a:pPr>
              <a:defRPr/>
            </a:pPr>
            <a:endParaRPr lang="fa-IR"/>
          </a:p>
        </p:txBody>
      </p:sp>
      <p:sp>
        <p:nvSpPr>
          <p:cNvPr id="9"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11051401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4" name="Rectangle 8"/>
          <p:cNvSpPr>
            <a:spLocks noGrp="1" noChangeArrowheads="1"/>
          </p:cNvSpPr>
          <p:nvPr>
            <p:ph type="ftr" sz="quarter" idx="11"/>
          </p:nvPr>
        </p:nvSpPr>
        <p:spPr>
          <a:ln/>
        </p:spPr>
        <p:txBody>
          <a:bodyPr/>
          <a:lstStyle>
            <a:lvl1pPr>
              <a:defRPr/>
            </a:lvl1pPr>
          </a:lstStyle>
          <a:p>
            <a:pPr>
              <a:defRPr/>
            </a:pPr>
            <a:endParaRPr lang="fa-IR"/>
          </a:p>
        </p:txBody>
      </p:sp>
      <p:sp>
        <p:nvSpPr>
          <p:cNvPr id="5"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11894733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3" name="Rectangle 8"/>
          <p:cNvSpPr>
            <a:spLocks noGrp="1" noChangeArrowheads="1"/>
          </p:cNvSpPr>
          <p:nvPr>
            <p:ph type="ftr" sz="quarter" idx="11"/>
          </p:nvPr>
        </p:nvSpPr>
        <p:spPr>
          <a:ln/>
        </p:spPr>
        <p:txBody>
          <a:bodyPr/>
          <a:lstStyle>
            <a:lvl1pPr>
              <a:defRPr/>
            </a:lvl1pPr>
          </a:lstStyle>
          <a:p>
            <a:pPr>
              <a:defRPr/>
            </a:pPr>
            <a:endParaRPr lang="fa-IR"/>
          </a:p>
        </p:txBody>
      </p:sp>
      <p:sp>
        <p:nvSpPr>
          <p:cNvPr id="4"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31944166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fa-IR"/>
          </a:p>
        </p:txBody>
      </p:sp>
      <p:sp>
        <p:nvSpPr>
          <p:cNvPr id="7"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842478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0DB24B-BA25-4036-8871-7DC48F3A0755}" type="datetimeFigureOut">
              <a:rPr lang="en-US" smtClean="0"/>
              <a:t>9/22/2020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1F4B41-C4F6-4B06-B27C-F34E2F960B69}" type="slidenum">
              <a:rPr lang="en-US" smtClean="0"/>
              <a:t>‹#›</a:t>
            </a:fld>
            <a:endParaRPr lang="en-US"/>
          </a:p>
        </p:txBody>
      </p:sp>
    </p:spTree>
    <p:extLst>
      <p:ext uri="{BB962C8B-B14F-4D97-AF65-F5344CB8AC3E}">
        <p14:creationId xmlns:p14="http://schemas.microsoft.com/office/powerpoint/2010/main" val="19108581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fa-IR"/>
          </a:p>
        </p:txBody>
      </p:sp>
      <p:sp>
        <p:nvSpPr>
          <p:cNvPr id="7"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7429953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fa-IR"/>
          </a:p>
        </p:txBody>
      </p:sp>
      <p:sp>
        <p:nvSpPr>
          <p:cNvPr id="6"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3906562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fa-IR"/>
          </a:p>
        </p:txBody>
      </p:sp>
      <p:sp>
        <p:nvSpPr>
          <p:cNvPr id="6"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11632465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fa-IR"/>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fa-IR"/>
          </a:p>
        </p:txBody>
      </p:sp>
      <p:sp>
        <p:nvSpPr>
          <p:cNvPr id="7"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24294719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fa-IR"/>
          </a:p>
        </p:txBody>
      </p:sp>
      <p:sp>
        <p:nvSpPr>
          <p:cNvPr id="3" name="Table Placeholder 2"/>
          <p:cNvSpPr>
            <a:spLocks noGrp="1"/>
          </p:cNvSpPr>
          <p:nvPr>
            <p:ph type="tbl" idx="1"/>
          </p:nvPr>
        </p:nvSpPr>
        <p:spPr>
          <a:xfrm>
            <a:off x="457200" y="1600200"/>
            <a:ext cx="8229600" cy="4525963"/>
          </a:xfrm>
          <a:prstGeom prst="rect">
            <a:avLst/>
          </a:prstGeom>
        </p:spPr>
        <p:txBody>
          <a:bodyPr/>
          <a:lstStyle/>
          <a:p>
            <a:pPr lvl="0"/>
            <a:endParaRPr lang="fa-IR" noProof="0" smtClean="0"/>
          </a:p>
        </p:txBody>
      </p:sp>
      <p:sp>
        <p:nvSpPr>
          <p:cNvPr id="4"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fa-IR"/>
          </a:p>
        </p:txBody>
      </p:sp>
      <p:sp>
        <p:nvSpPr>
          <p:cNvPr id="6"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19661112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fa-IR"/>
          </a:p>
        </p:txBody>
      </p:sp>
      <p:sp>
        <p:nvSpPr>
          <p:cNvPr id="4"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fa-IR"/>
          </a:p>
        </p:txBody>
      </p:sp>
      <p:sp>
        <p:nvSpPr>
          <p:cNvPr id="6"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20621102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Footer Placeholder 4"/>
          <p:cNvSpPr txBox="1">
            <a:spLocks/>
          </p:cNvSpPr>
          <p:nvPr userDrawn="1"/>
        </p:nvSpPr>
        <p:spPr bwMode="auto">
          <a:xfrm>
            <a:off x="3276600" y="6400800"/>
            <a:ext cx="2895600" cy="457200"/>
          </a:xfrm>
          <a:prstGeom prst="rect">
            <a:avLst/>
          </a:prstGeom>
          <a:noFill/>
          <a:ln w="9525">
            <a:noFill/>
            <a:miter lim="800000"/>
            <a:headEnd/>
            <a:tailEnd/>
          </a:ln>
          <a:effectLst/>
        </p:spPr>
        <p:txBody>
          <a:bodyPr anchor="b"/>
          <a:lstStyle>
            <a:lvl1pPr>
              <a:defRPr sz="1400"/>
            </a:lvl1pPr>
          </a:lstStyle>
          <a:p>
            <a:pPr eaLnBrk="0" fontAlgn="base" hangingPunct="0">
              <a:spcBef>
                <a:spcPct val="0"/>
              </a:spcBef>
              <a:spcAft>
                <a:spcPct val="0"/>
              </a:spcAft>
              <a:defRPr/>
            </a:pPr>
            <a:r>
              <a:rPr lang="en-US" smtClean="0">
                <a:solidFill>
                  <a:srgbClr val="3333FF"/>
                </a:solidFill>
                <a:effectLst>
                  <a:outerShdw blurRad="38100" dist="38100" dir="2700000" algn="tl">
                    <a:srgbClr val="000000"/>
                  </a:outerShdw>
                </a:effectLst>
                <a:latin typeface="Arial" panose="020B0604020202020204" pitchFamily="34" charset="0"/>
              </a:rPr>
              <a:t>Ahmad darvishi_nursing 86</a:t>
            </a:r>
            <a:endParaRPr lang="fa-IR" dirty="0" smtClean="0">
              <a:solidFill>
                <a:srgbClr val="3333FF"/>
              </a:solidFill>
              <a:effectLst>
                <a:outerShdw blurRad="38100" dist="38100" dir="2700000" algn="tl">
                  <a:srgbClr val="000000"/>
                </a:outerShdw>
              </a:effectLst>
              <a:latin typeface="Arial" panose="020B0604020202020204" pitchFamily="34" charset="0"/>
            </a:endParaRPr>
          </a:p>
        </p:txBody>
      </p:sp>
      <p:sp>
        <p:nvSpPr>
          <p:cNvPr id="5" name="Slide Number Placeholder 5"/>
          <p:cNvSpPr txBox="1">
            <a:spLocks/>
          </p:cNvSpPr>
          <p:nvPr userDrawn="1"/>
        </p:nvSpPr>
        <p:spPr bwMode="auto">
          <a:xfrm>
            <a:off x="6324600" y="6400800"/>
            <a:ext cx="2133600" cy="457200"/>
          </a:xfrm>
          <a:prstGeom prst="rect">
            <a:avLst/>
          </a:prstGeom>
          <a:noFill/>
          <a:ln w="9525">
            <a:noFill/>
            <a:miter lim="800000"/>
            <a:headEnd/>
            <a:tailEnd/>
          </a:ln>
          <a:effectLst/>
        </p:spPr>
        <p:txBody>
          <a:bodyPr anchor="b"/>
          <a:lstStyle>
            <a:lvl1pPr>
              <a:defRPr/>
            </a:lvl1pPr>
          </a:lstStyle>
          <a:p>
            <a:pPr algn="r" eaLnBrk="0" fontAlgn="base" hangingPunct="0">
              <a:spcBef>
                <a:spcPct val="0"/>
              </a:spcBef>
              <a:spcAft>
                <a:spcPct val="0"/>
              </a:spcAft>
              <a:defRPr/>
            </a:pPr>
            <a:r>
              <a:rPr lang="fa-IR" sz="1600" smtClean="0">
                <a:solidFill>
                  <a:srgbClr val="3333FF"/>
                </a:solidFill>
                <a:effectLst>
                  <a:outerShdw blurRad="38100" dist="38100" dir="2700000" algn="tl">
                    <a:srgbClr val="000000"/>
                  </a:outerShdw>
                </a:effectLst>
                <a:latin typeface="Arial" panose="020B0604020202020204" pitchFamily="34" charset="0"/>
              </a:rPr>
              <a:t>پرستاری 86</a:t>
            </a:r>
            <a:endParaRPr lang="en-US" sz="1600" smtClean="0">
              <a:solidFill>
                <a:srgbClr val="3333FF"/>
              </a:solidFill>
              <a:effectLst>
                <a:outerShdw blurRad="38100" dist="38100" dir="2700000" algn="tl">
                  <a:srgbClr val="000000"/>
                </a:outerShdw>
              </a:effectLst>
              <a:latin typeface="Arial" panose="020B0604020202020204" pitchFamily="34" charset="0"/>
            </a:endParaRPr>
          </a:p>
        </p:txBody>
      </p:sp>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a-IR" dirty="0"/>
          </a:p>
        </p:txBody>
      </p:sp>
      <p:sp>
        <p:nvSpPr>
          <p:cNvPr id="6" name="Date Placeholder 3"/>
          <p:cNvSpPr>
            <a:spLocks noGrp="1"/>
          </p:cNvSpPr>
          <p:nvPr>
            <p:ph type="dt" sz="half" idx="10"/>
          </p:nvPr>
        </p:nvSpPr>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10769810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fa-IR"/>
          </a:p>
        </p:txBody>
      </p:sp>
      <p:sp>
        <p:nvSpPr>
          <p:cNvPr id="6"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32112895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fa-IR"/>
          </a:p>
        </p:txBody>
      </p:sp>
      <p:sp>
        <p:nvSpPr>
          <p:cNvPr id="7"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40293876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8" name="Rectangle 8"/>
          <p:cNvSpPr>
            <a:spLocks noGrp="1" noChangeArrowheads="1"/>
          </p:cNvSpPr>
          <p:nvPr>
            <p:ph type="ftr" sz="quarter" idx="11"/>
          </p:nvPr>
        </p:nvSpPr>
        <p:spPr>
          <a:ln/>
        </p:spPr>
        <p:txBody>
          <a:bodyPr/>
          <a:lstStyle>
            <a:lvl1pPr>
              <a:defRPr/>
            </a:lvl1pPr>
          </a:lstStyle>
          <a:p>
            <a:pPr>
              <a:defRPr/>
            </a:pPr>
            <a:endParaRPr lang="fa-IR"/>
          </a:p>
        </p:txBody>
      </p:sp>
      <p:sp>
        <p:nvSpPr>
          <p:cNvPr id="9"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394065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00DB24B-BA25-4036-8871-7DC48F3A0755}" type="datetimeFigureOut">
              <a:rPr lang="en-US" smtClean="0"/>
              <a:t>9/22/2020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1F4B41-C4F6-4B06-B27C-F34E2F960B69}" type="slidenum">
              <a:rPr lang="en-US" smtClean="0"/>
              <a:t>‹#›</a:t>
            </a:fld>
            <a:endParaRPr lang="en-US"/>
          </a:p>
        </p:txBody>
      </p:sp>
    </p:spTree>
    <p:extLst>
      <p:ext uri="{BB962C8B-B14F-4D97-AF65-F5344CB8AC3E}">
        <p14:creationId xmlns:p14="http://schemas.microsoft.com/office/powerpoint/2010/main" val="39219352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4" name="Rectangle 8"/>
          <p:cNvSpPr>
            <a:spLocks noGrp="1" noChangeArrowheads="1"/>
          </p:cNvSpPr>
          <p:nvPr>
            <p:ph type="ftr" sz="quarter" idx="11"/>
          </p:nvPr>
        </p:nvSpPr>
        <p:spPr>
          <a:ln/>
        </p:spPr>
        <p:txBody>
          <a:bodyPr/>
          <a:lstStyle>
            <a:lvl1pPr>
              <a:defRPr/>
            </a:lvl1pPr>
          </a:lstStyle>
          <a:p>
            <a:pPr>
              <a:defRPr/>
            </a:pPr>
            <a:endParaRPr lang="fa-IR"/>
          </a:p>
        </p:txBody>
      </p:sp>
      <p:sp>
        <p:nvSpPr>
          <p:cNvPr id="5"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16505181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3" name="Rectangle 8"/>
          <p:cNvSpPr>
            <a:spLocks noGrp="1" noChangeArrowheads="1"/>
          </p:cNvSpPr>
          <p:nvPr>
            <p:ph type="ftr" sz="quarter" idx="11"/>
          </p:nvPr>
        </p:nvSpPr>
        <p:spPr>
          <a:ln/>
        </p:spPr>
        <p:txBody>
          <a:bodyPr/>
          <a:lstStyle>
            <a:lvl1pPr>
              <a:defRPr/>
            </a:lvl1pPr>
          </a:lstStyle>
          <a:p>
            <a:pPr>
              <a:defRPr/>
            </a:pPr>
            <a:endParaRPr lang="fa-IR"/>
          </a:p>
        </p:txBody>
      </p:sp>
      <p:sp>
        <p:nvSpPr>
          <p:cNvPr id="4"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23282344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fa-IR"/>
          </a:p>
        </p:txBody>
      </p:sp>
      <p:sp>
        <p:nvSpPr>
          <p:cNvPr id="7"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355323203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fa-IR"/>
          </a:p>
        </p:txBody>
      </p:sp>
      <p:sp>
        <p:nvSpPr>
          <p:cNvPr id="7"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36934847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fa-IR"/>
          </a:p>
        </p:txBody>
      </p:sp>
      <p:sp>
        <p:nvSpPr>
          <p:cNvPr id="6"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134649204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fa-IR"/>
          </a:p>
        </p:txBody>
      </p:sp>
      <p:sp>
        <p:nvSpPr>
          <p:cNvPr id="6"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10779819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fa-IR"/>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fa-IR"/>
          </a:p>
        </p:txBody>
      </p:sp>
      <p:sp>
        <p:nvSpPr>
          <p:cNvPr id="7"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19958598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fa-IR"/>
          </a:p>
        </p:txBody>
      </p:sp>
      <p:sp>
        <p:nvSpPr>
          <p:cNvPr id="3" name="Table Placeholder 2"/>
          <p:cNvSpPr>
            <a:spLocks noGrp="1"/>
          </p:cNvSpPr>
          <p:nvPr>
            <p:ph type="tbl" idx="1"/>
          </p:nvPr>
        </p:nvSpPr>
        <p:spPr>
          <a:xfrm>
            <a:off x="457200" y="1600200"/>
            <a:ext cx="8229600" cy="4525963"/>
          </a:xfrm>
          <a:prstGeom prst="rect">
            <a:avLst/>
          </a:prstGeom>
        </p:spPr>
        <p:txBody>
          <a:bodyPr/>
          <a:lstStyle/>
          <a:p>
            <a:pPr lvl="0"/>
            <a:endParaRPr lang="fa-IR" noProof="0" smtClean="0"/>
          </a:p>
        </p:txBody>
      </p:sp>
      <p:sp>
        <p:nvSpPr>
          <p:cNvPr id="4" name="Rectangle 7"/>
          <p:cNvSpPr>
            <a:spLocks noGrp="1" noChangeArrowheads="1"/>
          </p:cNvSpPr>
          <p:nvPr>
            <p:ph type="dt" sz="half" idx="10"/>
          </p:nvPr>
        </p:nvSpPr>
        <p:spPr>
          <a:ln/>
        </p:spPr>
        <p:txBody>
          <a:bodyPr/>
          <a:lstStyle>
            <a:lvl1pPr>
              <a:defRPr/>
            </a:lvl1pPr>
          </a:lstStyle>
          <a:p>
            <a:pPr>
              <a:defRPr/>
            </a:pPr>
            <a:r>
              <a:rPr lang="fa-IR"/>
              <a:t>پرستاری 86</a:t>
            </a:r>
            <a:endParaRPr 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fa-IR"/>
          </a:p>
        </p:txBody>
      </p:sp>
      <p:sp>
        <p:nvSpPr>
          <p:cNvPr id="6" name="Rectangle 9"/>
          <p:cNvSpPr>
            <a:spLocks noGrp="1" noChangeArrowheads="1"/>
          </p:cNvSpPr>
          <p:nvPr>
            <p:ph type="sldNum" sz="quarter" idx="12"/>
          </p:nvPr>
        </p:nvSpPr>
        <p:spPr>
          <a:ln/>
        </p:spPr>
        <p:txBody>
          <a:bodyPr/>
          <a:lstStyle>
            <a:lvl1pPr>
              <a:defRPr/>
            </a:lvl1pPr>
          </a:lstStyle>
          <a:p>
            <a:pPr>
              <a:defRPr/>
            </a:pPr>
            <a:r>
              <a:rPr lang="fa-IR"/>
              <a:t>پرستاری 86</a:t>
            </a:r>
            <a:endParaRPr lang="en-US"/>
          </a:p>
        </p:txBody>
      </p:sp>
    </p:spTree>
    <p:extLst>
      <p:ext uri="{BB962C8B-B14F-4D97-AF65-F5344CB8AC3E}">
        <p14:creationId xmlns:p14="http://schemas.microsoft.com/office/powerpoint/2010/main" val="30879789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00DB24B-BA25-4036-8871-7DC48F3A0755}" type="datetimeFigureOut">
              <a:rPr lang="en-US" smtClean="0"/>
              <a:t>9/22/2020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1F4B41-C4F6-4B06-B27C-F34E2F960B69}" type="slidenum">
              <a:rPr lang="en-US" smtClean="0"/>
              <a:t>‹#›</a:t>
            </a:fld>
            <a:endParaRPr lang="en-US"/>
          </a:p>
        </p:txBody>
      </p:sp>
    </p:spTree>
    <p:extLst>
      <p:ext uri="{BB962C8B-B14F-4D97-AF65-F5344CB8AC3E}">
        <p14:creationId xmlns:p14="http://schemas.microsoft.com/office/powerpoint/2010/main" val="27979103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00DB24B-BA25-4036-8871-7DC48F3A0755}" type="datetimeFigureOut">
              <a:rPr lang="en-US" smtClean="0"/>
              <a:t>9/22/2020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31F4B41-C4F6-4B06-B27C-F34E2F960B69}" type="slidenum">
              <a:rPr lang="en-US" smtClean="0"/>
              <a:t>‹#›</a:t>
            </a:fld>
            <a:endParaRPr lang="en-US"/>
          </a:p>
        </p:txBody>
      </p:sp>
    </p:spTree>
    <p:extLst>
      <p:ext uri="{BB962C8B-B14F-4D97-AF65-F5344CB8AC3E}">
        <p14:creationId xmlns:p14="http://schemas.microsoft.com/office/powerpoint/2010/main" val="33118835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00DB24B-BA25-4036-8871-7DC48F3A0755}" type="datetimeFigureOut">
              <a:rPr lang="en-US" smtClean="0"/>
              <a:t>9/22/2020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31F4B41-C4F6-4B06-B27C-F34E2F960B69}" type="slidenum">
              <a:rPr lang="en-US" smtClean="0"/>
              <a:t>‹#›</a:t>
            </a:fld>
            <a:endParaRPr lang="en-US"/>
          </a:p>
        </p:txBody>
      </p:sp>
    </p:spTree>
    <p:extLst>
      <p:ext uri="{BB962C8B-B14F-4D97-AF65-F5344CB8AC3E}">
        <p14:creationId xmlns:p14="http://schemas.microsoft.com/office/powerpoint/2010/main" val="35507957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0DB24B-BA25-4036-8871-7DC48F3A0755}" type="datetimeFigureOut">
              <a:rPr lang="en-US" smtClean="0"/>
              <a:t>9/22/2020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31F4B41-C4F6-4B06-B27C-F34E2F960B69}" type="slidenum">
              <a:rPr lang="en-US" smtClean="0"/>
              <a:t>‹#›</a:t>
            </a:fld>
            <a:endParaRPr lang="en-US"/>
          </a:p>
        </p:txBody>
      </p:sp>
    </p:spTree>
    <p:extLst>
      <p:ext uri="{BB962C8B-B14F-4D97-AF65-F5344CB8AC3E}">
        <p14:creationId xmlns:p14="http://schemas.microsoft.com/office/powerpoint/2010/main" val="20719641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0DB24B-BA25-4036-8871-7DC48F3A0755}" type="datetimeFigureOut">
              <a:rPr lang="en-US" smtClean="0"/>
              <a:t>9/22/2020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1F4B41-C4F6-4B06-B27C-F34E2F960B69}" type="slidenum">
              <a:rPr lang="en-US" smtClean="0"/>
              <a:t>‹#›</a:t>
            </a:fld>
            <a:endParaRPr lang="en-US"/>
          </a:p>
        </p:txBody>
      </p:sp>
    </p:spTree>
    <p:extLst>
      <p:ext uri="{BB962C8B-B14F-4D97-AF65-F5344CB8AC3E}">
        <p14:creationId xmlns:p14="http://schemas.microsoft.com/office/powerpoint/2010/main" val="3516580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0DB24B-BA25-4036-8871-7DC48F3A0755}" type="datetimeFigureOut">
              <a:rPr lang="en-US" smtClean="0"/>
              <a:t>9/22/2020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1F4B41-C4F6-4B06-B27C-F34E2F960B69}" type="slidenum">
              <a:rPr lang="en-US" smtClean="0"/>
              <a:t>‹#›</a:t>
            </a:fld>
            <a:endParaRPr lang="en-US"/>
          </a:p>
        </p:txBody>
      </p:sp>
    </p:spTree>
    <p:extLst>
      <p:ext uri="{BB962C8B-B14F-4D97-AF65-F5344CB8AC3E}">
        <p14:creationId xmlns:p14="http://schemas.microsoft.com/office/powerpoint/2010/main" val="1080528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jpeg"/><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image" Target="../media/image3.jpeg"/><Relationship Id="rId2" Type="http://schemas.openxmlformats.org/officeDocument/2006/relationships/slideLayout" Target="../slideLayouts/slideLayout26.xml"/><Relationship Id="rId16" Type="http://schemas.openxmlformats.org/officeDocument/2006/relationships/image" Target="../media/image2.pn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1.jpe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0DB24B-BA25-4036-8871-7DC48F3A0755}" type="datetimeFigureOut">
              <a:rPr lang="en-US" smtClean="0"/>
              <a:t>9/22/2020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1F4B41-C4F6-4B06-B27C-F34E2F960B69}" type="slidenum">
              <a:rPr lang="en-US" smtClean="0"/>
              <a:t>‹#›</a:t>
            </a:fld>
            <a:endParaRPr lang="en-US"/>
          </a:p>
        </p:txBody>
      </p:sp>
    </p:spTree>
    <p:extLst>
      <p:ext uri="{BB962C8B-B14F-4D97-AF65-F5344CB8AC3E}">
        <p14:creationId xmlns:p14="http://schemas.microsoft.com/office/powerpoint/2010/main" val="35481674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69637" name="Rectangle 5"/>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9639" name="Rectangle 7"/>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600" b="0">
                <a:solidFill>
                  <a:srgbClr val="3333FF"/>
                </a:solidFill>
                <a:effectLst>
                  <a:outerShdw blurRad="38100" dist="38100" dir="2700000" algn="tl">
                    <a:srgbClr val="000000"/>
                  </a:outerShdw>
                </a:effectLst>
                <a:latin typeface="Arial" panose="020B0604020202020204" pitchFamily="34" charset="0"/>
                <a:cs typeface="B Titr" pitchFamily="2" charset="-78"/>
              </a:defRPr>
            </a:lvl1pPr>
          </a:lstStyle>
          <a:p>
            <a:pPr eaLnBrk="0" fontAlgn="base" hangingPunct="0">
              <a:spcBef>
                <a:spcPct val="0"/>
              </a:spcBef>
              <a:spcAft>
                <a:spcPct val="0"/>
              </a:spcAft>
              <a:defRPr/>
            </a:pPr>
            <a:r>
              <a:rPr lang="fa-IR"/>
              <a:t>پرستاری 86</a:t>
            </a:r>
            <a:endParaRPr lang="en-US"/>
          </a:p>
        </p:txBody>
      </p:sp>
      <p:sp>
        <p:nvSpPr>
          <p:cNvPr id="69640" name="Rectangle 8"/>
          <p:cNvSpPr>
            <a:spLocks noGrp="1" noChangeArrowheads="1"/>
          </p:cNvSpPr>
          <p:nvPr>
            <p:ph type="ftr" sz="quarter" idx="3"/>
          </p:nvPr>
        </p:nvSpPr>
        <p:spPr bwMode="auto">
          <a:xfrm>
            <a:off x="312420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600" b="0">
                <a:solidFill>
                  <a:srgbClr val="3333FF"/>
                </a:solidFill>
                <a:effectLst>
                  <a:outerShdw blurRad="38100" dist="38100" dir="2700000" algn="tl">
                    <a:srgbClr val="000000"/>
                  </a:outerShdw>
                </a:effectLst>
                <a:latin typeface="Arial" panose="020B0604020202020204" pitchFamily="34" charset="0"/>
                <a:cs typeface="+mn-cs"/>
              </a:defRPr>
            </a:lvl1pPr>
          </a:lstStyle>
          <a:p>
            <a:pPr eaLnBrk="0" fontAlgn="base" hangingPunct="0">
              <a:spcBef>
                <a:spcPct val="0"/>
              </a:spcBef>
              <a:spcAft>
                <a:spcPct val="0"/>
              </a:spcAft>
              <a:defRPr/>
            </a:pPr>
            <a:endParaRPr lang="fa-IR"/>
          </a:p>
        </p:txBody>
      </p:sp>
      <p:sp>
        <p:nvSpPr>
          <p:cNvPr id="69641" name="Rectangle 9"/>
          <p:cNvSpPr>
            <a:spLocks noGrp="1" noChangeArrowheads="1"/>
          </p:cNvSpPr>
          <p:nvPr>
            <p:ph type="sldNum" sz="quarter" idx="4"/>
          </p:nvPr>
        </p:nvSpPr>
        <p:spPr bwMode="auto">
          <a:xfrm>
            <a:off x="6172200" y="64008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b="0">
                <a:solidFill>
                  <a:srgbClr val="3333FF"/>
                </a:solidFill>
                <a:effectLst>
                  <a:outerShdw blurRad="38100" dist="38100" dir="2700000" algn="tl">
                    <a:srgbClr val="000000"/>
                  </a:outerShdw>
                </a:effectLst>
                <a:latin typeface="Arial" panose="020B0604020202020204" pitchFamily="34" charset="0"/>
                <a:cs typeface="+mn-cs"/>
              </a:defRPr>
            </a:lvl1pPr>
          </a:lstStyle>
          <a:p>
            <a:pPr eaLnBrk="0" fontAlgn="base" hangingPunct="0">
              <a:spcBef>
                <a:spcPct val="0"/>
              </a:spcBef>
              <a:spcAft>
                <a:spcPct val="0"/>
              </a:spcAft>
              <a:defRPr/>
            </a:pPr>
            <a:r>
              <a:rPr lang="fa-IR"/>
              <a:t>پرستاری 86</a:t>
            </a:r>
            <a:endParaRPr lang="en-US"/>
          </a:p>
        </p:txBody>
      </p:sp>
      <p:sp>
        <p:nvSpPr>
          <p:cNvPr id="69642" name="Rectangle 10"/>
          <p:cNvSpPr>
            <a:spLocks noChangeArrowheads="1"/>
          </p:cNvSpPr>
          <p:nvPr userDrawn="1"/>
        </p:nvSpPr>
        <p:spPr bwMode="auto">
          <a:xfrm>
            <a:off x="0" y="0"/>
            <a:ext cx="9144000" cy="1219200"/>
          </a:xfrm>
          <a:prstGeom prst="rect">
            <a:avLst/>
          </a:prstGeom>
          <a:gradFill rotWithShape="1">
            <a:gsLst>
              <a:gs pos="0">
                <a:srgbClr val="99CCFF"/>
              </a:gs>
              <a:gs pos="100000">
                <a:srgbClr val="99CCFF">
                  <a:gamma/>
                  <a:shade val="76471"/>
                  <a:invGamma/>
                </a:srgbClr>
              </a:gs>
            </a:gsLst>
            <a:lin ang="0" scaled="1"/>
          </a:gradFill>
          <a:ln w="3175">
            <a:solidFill>
              <a:srgbClr val="FFCC00"/>
            </a:solidFill>
            <a:miter lim="800000"/>
            <a:headEnd/>
            <a:tailEnd/>
          </a:ln>
          <a:effec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0" fontAlgn="base" hangingPunct="0">
              <a:spcBef>
                <a:spcPct val="0"/>
              </a:spcBef>
              <a:spcAft>
                <a:spcPct val="0"/>
              </a:spcAft>
              <a:defRPr/>
            </a:pPr>
            <a:endParaRPr lang="fa-IR" altLang="en-US" smtClean="0">
              <a:solidFill>
                <a:srgbClr val="FFFFFF"/>
              </a:solidFill>
              <a:effectLst>
                <a:outerShdw blurRad="38100" dist="38100" dir="2700000" algn="tl">
                  <a:srgbClr val="000000"/>
                </a:outerShdw>
              </a:effectLst>
            </a:endParaRPr>
          </a:p>
        </p:txBody>
      </p:sp>
      <p:pic>
        <p:nvPicPr>
          <p:cNvPr id="2055" name="Picture 17" descr="image002"/>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600200" y="0"/>
            <a:ext cx="2286000" cy="5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54" name="AutoShape 22"/>
          <p:cNvSpPr>
            <a:spLocks noChangeArrowheads="1"/>
          </p:cNvSpPr>
          <p:nvPr userDrawn="1"/>
        </p:nvSpPr>
        <p:spPr bwMode="auto">
          <a:xfrm>
            <a:off x="4114800" y="533400"/>
            <a:ext cx="4724400" cy="762000"/>
          </a:xfrm>
          <a:prstGeom prst="roundRect">
            <a:avLst>
              <a:gd name="adj" fmla="val 16667"/>
            </a:avLst>
          </a:prstGeom>
          <a:gradFill rotWithShape="1">
            <a:gsLst>
              <a:gs pos="0">
                <a:schemeClr val="accent1">
                  <a:gamma/>
                  <a:tint val="73725"/>
                  <a:invGamma/>
                </a:schemeClr>
              </a:gs>
              <a:gs pos="100000">
                <a:schemeClr val="accent1">
                  <a:alpha val="91000"/>
                </a:schemeClr>
              </a:gs>
            </a:gsLst>
            <a:path path="shape">
              <a:fillToRect l="50000" t="50000" r="50000" b="50000"/>
            </a:path>
          </a:gradFill>
          <a:ln w="25400">
            <a:solidFill>
              <a:srgbClr val="FFCC00"/>
            </a:solidFill>
            <a:round/>
            <a:headEnd/>
            <a:tailEnd/>
          </a:ln>
          <a:effec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0" fontAlgn="base" hangingPunct="0">
              <a:spcBef>
                <a:spcPct val="0"/>
              </a:spcBef>
              <a:spcAft>
                <a:spcPct val="0"/>
              </a:spcAft>
              <a:defRPr/>
            </a:pPr>
            <a:endParaRPr lang="fa-IR" altLang="en-US" sz="3200" smtClean="0">
              <a:solidFill>
                <a:srgbClr val="FFFFFF"/>
              </a:solidFill>
            </a:endParaRPr>
          </a:p>
        </p:txBody>
      </p:sp>
      <p:sp>
        <p:nvSpPr>
          <p:cNvPr id="69655" name="Oval 23" descr="Untitled-1"/>
          <p:cNvSpPr>
            <a:spLocks noChangeArrowheads="1"/>
          </p:cNvSpPr>
          <p:nvPr userDrawn="1"/>
        </p:nvSpPr>
        <p:spPr bwMode="auto">
          <a:xfrm>
            <a:off x="0" y="0"/>
            <a:ext cx="1524000" cy="1143000"/>
          </a:xfrm>
          <a:prstGeom prst="ellipse">
            <a:avLst/>
          </a:prstGeom>
          <a:blipFill dpi="0" rotWithShape="1">
            <a:blip r:embed="rId17" cstate="print"/>
            <a:srcRect/>
            <a:stretch>
              <a:fillRect/>
            </a:stretch>
          </a:blipFill>
          <a:ln w="19050" algn="ctr">
            <a:solidFill>
              <a:srgbClr val="FF0000"/>
            </a:solidFill>
            <a:round/>
            <a:headEnd/>
            <a:tailEnd/>
          </a:ln>
          <a:effectLst>
            <a:outerShdw dist="35921" dir="2700000" algn="ctr" rotWithShape="0">
              <a:srgbClr val="990000"/>
            </a:outerShdw>
          </a:effec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0" fontAlgn="base" hangingPunct="0">
              <a:spcBef>
                <a:spcPct val="0"/>
              </a:spcBef>
              <a:spcAft>
                <a:spcPct val="0"/>
              </a:spcAft>
              <a:defRPr/>
            </a:pPr>
            <a:endParaRPr lang="fa-IR" altLang="en-US" smtClean="0">
              <a:solidFill>
                <a:srgbClr val="FF0000"/>
              </a:solidFill>
              <a:effectLst>
                <a:outerShdw blurRad="38100" dist="38100" dir="2700000" algn="tl">
                  <a:srgbClr val="000000"/>
                </a:outerShdw>
              </a:effectLst>
            </a:endParaRPr>
          </a:p>
        </p:txBody>
      </p:sp>
      <p:sp>
        <p:nvSpPr>
          <p:cNvPr id="69656" name="Text Box 24"/>
          <p:cNvSpPr txBox="1">
            <a:spLocks noChangeArrowheads="1"/>
          </p:cNvSpPr>
          <p:nvPr userDrawn="1"/>
        </p:nvSpPr>
        <p:spPr bwMode="auto">
          <a:xfrm>
            <a:off x="1066800" y="838200"/>
            <a:ext cx="1524000" cy="519113"/>
          </a:xfrm>
          <a:prstGeom prst="rect">
            <a:avLst/>
          </a:prstGeom>
          <a:noFill/>
          <a:ln w="19050" algn="ctr">
            <a:noFill/>
            <a:miter lim="800000"/>
            <a:headEnd/>
            <a:tailEnd/>
          </a:ln>
          <a:effectLst>
            <a:outerShdw dist="35921" dir="2700000" algn="ctr" rotWithShape="0">
              <a:srgbClr val="990000"/>
            </a:outerShdw>
          </a:effectLst>
        </p:spPr>
        <p:txBody>
          <a:bodyPr>
            <a:spAutoFit/>
          </a:bodyPr>
          <a:lstStyle/>
          <a:p>
            <a:pPr eaLnBrk="0" fontAlgn="base" hangingPunct="0">
              <a:spcBef>
                <a:spcPct val="50000"/>
              </a:spcBef>
              <a:spcAft>
                <a:spcPct val="0"/>
              </a:spcAft>
              <a:defRPr/>
            </a:pPr>
            <a:r>
              <a:rPr lang="fa-IR" sz="2800">
                <a:solidFill>
                  <a:srgbClr val="000000"/>
                </a:solidFill>
                <a:effectLst>
                  <a:outerShdw blurRad="38100" dist="38100" dir="2700000" algn="tl">
                    <a:srgbClr val="FFFFFF"/>
                  </a:outerShdw>
                </a:effectLst>
                <a:latin typeface="Arial" panose="020B0604020202020204" pitchFamily="34" charset="0"/>
                <a:cs typeface="2  Zar" pitchFamily="2" charset="-78"/>
              </a:rPr>
              <a:t>1387</a:t>
            </a:r>
            <a:endParaRPr lang="en-US" sz="2800">
              <a:solidFill>
                <a:srgbClr val="000000"/>
              </a:solidFill>
              <a:effectLst>
                <a:outerShdw blurRad="38100" dist="38100" dir="2700000" algn="tl">
                  <a:srgbClr val="FFFFFF"/>
                </a:outerShdw>
              </a:effectLst>
              <a:latin typeface="Arial" panose="020B0604020202020204" pitchFamily="34" charset="0"/>
              <a:cs typeface="2  Zar" pitchFamily="2" charset="-78"/>
            </a:endParaRPr>
          </a:p>
        </p:txBody>
      </p:sp>
    </p:spTree>
    <p:extLst>
      <p:ext uri="{BB962C8B-B14F-4D97-AF65-F5344CB8AC3E}">
        <p14:creationId xmlns:p14="http://schemas.microsoft.com/office/powerpoint/2010/main" val="2819874386"/>
      </p:ext>
    </p:extLst>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iming>
    <p:tnLst>
      <p:par>
        <p:cTn id="1" dur="indefinite" restart="never" nodeType="tmRoot"/>
      </p:par>
    </p:tnLst>
  </p:timing>
  <p:hf sldNum="0" hdr="0" ftr="0"/>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69637" name="Rectangle 5"/>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9639" name="Rectangle 7"/>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600" b="0">
                <a:solidFill>
                  <a:srgbClr val="3333FF"/>
                </a:solidFill>
                <a:effectLst>
                  <a:outerShdw blurRad="38100" dist="38100" dir="2700000" algn="tl">
                    <a:srgbClr val="000000"/>
                  </a:outerShdw>
                </a:effectLst>
                <a:latin typeface="Arial" panose="020B0604020202020204" pitchFamily="34" charset="0"/>
                <a:cs typeface="B Titr" pitchFamily="2" charset="-78"/>
              </a:defRPr>
            </a:lvl1pPr>
          </a:lstStyle>
          <a:p>
            <a:pPr eaLnBrk="0" fontAlgn="base" hangingPunct="0">
              <a:spcBef>
                <a:spcPct val="0"/>
              </a:spcBef>
              <a:spcAft>
                <a:spcPct val="0"/>
              </a:spcAft>
              <a:defRPr/>
            </a:pPr>
            <a:r>
              <a:rPr lang="fa-IR"/>
              <a:t>پرستاری 86</a:t>
            </a:r>
            <a:endParaRPr lang="en-US"/>
          </a:p>
        </p:txBody>
      </p:sp>
      <p:sp>
        <p:nvSpPr>
          <p:cNvPr id="69640" name="Rectangle 8"/>
          <p:cNvSpPr>
            <a:spLocks noGrp="1" noChangeArrowheads="1"/>
          </p:cNvSpPr>
          <p:nvPr>
            <p:ph type="ftr" sz="quarter" idx="3"/>
          </p:nvPr>
        </p:nvSpPr>
        <p:spPr bwMode="auto">
          <a:xfrm>
            <a:off x="312420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600" b="0">
                <a:solidFill>
                  <a:srgbClr val="3333FF"/>
                </a:solidFill>
                <a:effectLst>
                  <a:outerShdw blurRad="38100" dist="38100" dir="2700000" algn="tl">
                    <a:srgbClr val="000000"/>
                  </a:outerShdw>
                </a:effectLst>
                <a:latin typeface="Arial" panose="020B0604020202020204" pitchFamily="34" charset="0"/>
                <a:cs typeface="+mn-cs"/>
              </a:defRPr>
            </a:lvl1pPr>
          </a:lstStyle>
          <a:p>
            <a:pPr eaLnBrk="0" fontAlgn="base" hangingPunct="0">
              <a:spcBef>
                <a:spcPct val="0"/>
              </a:spcBef>
              <a:spcAft>
                <a:spcPct val="0"/>
              </a:spcAft>
              <a:defRPr/>
            </a:pPr>
            <a:endParaRPr lang="fa-IR"/>
          </a:p>
        </p:txBody>
      </p:sp>
      <p:sp>
        <p:nvSpPr>
          <p:cNvPr id="69641" name="Rectangle 9"/>
          <p:cNvSpPr>
            <a:spLocks noGrp="1" noChangeArrowheads="1"/>
          </p:cNvSpPr>
          <p:nvPr>
            <p:ph type="sldNum" sz="quarter" idx="4"/>
          </p:nvPr>
        </p:nvSpPr>
        <p:spPr bwMode="auto">
          <a:xfrm>
            <a:off x="6172200" y="64008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b="0">
                <a:solidFill>
                  <a:srgbClr val="3333FF"/>
                </a:solidFill>
                <a:effectLst>
                  <a:outerShdw blurRad="38100" dist="38100" dir="2700000" algn="tl">
                    <a:srgbClr val="000000"/>
                  </a:outerShdw>
                </a:effectLst>
                <a:latin typeface="Arial" panose="020B0604020202020204" pitchFamily="34" charset="0"/>
                <a:cs typeface="+mn-cs"/>
              </a:defRPr>
            </a:lvl1pPr>
          </a:lstStyle>
          <a:p>
            <a:pPr eaLnBrk="0" fontAlgn="base" hangingPunct="0">
              <a:spcBef>
                <a:spcPct val="0"/>
              </a:spcBef>
              <a:spcAft>
                <a:spcPct val="0"/>
              </a:spcAft>
              <a:defRPr/>
            </a:pPr>
            <a:r>
              <a:rPr lang="fa-IR"/>
              <a:t>پرستاری 86</a:t>
            </a:r>
            <a:endParaRPr lang="en-US"/>
          </a:p>
        </p:txBody>
      </p:sp>
      <p:sp>
        <p:nvSpPr>
          <p:cNvPr id="69642" name="Rectangle 10"/>
          <p:cNvSpPr>
            <a:spLocks noChangeArrowheads="1"/>
          </p:cNvSpPr>
          <p:nvPr userDrawn="1"/>
        </p:nvSpPr>
        <p:spPr bwMode="auto">
          <a:xfrm>
            <a:off x="0" y="0"/>
            <a:ext cx="9144000" cy="1219200"/>
          </a:xfrm>
          <a:prstGeom prst="rect">
            <a:avLst/>
          </a:prstGeom>
          <a:gradFill rotWithShape="1">
            <a:gsLst>
              <a:gs pos="0">
                <a:srgbClr val="99CCFF"/>
              </a:gs>
              <a:gs pos="100000">
                <a:srgbClr val="99CCFF">
                  <a:gamma/>
                  <a:shade val="76471"/>
                  <a:invGamma/>
                </a:srgbClr>
              </a:gs>
            </a:gsLst>
            <a:lin ang="0" scaled="1"/>
          </a:gradFill>
          <a:ln w="3175">
            <a:solidFill>
              <a:srgbClr val="FFCC00"/>
            </a:solidFill>
            <a:miter lim="800000"/>
            <a:headEnd/>
            <a:tailEnd/>
          </a:ln>
          <a:effec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0" fontAlgn="base" hangingPunct="0">
              <a:spcBef>
                <a:spcPct val="0"/>
              </a:spcBef>
              <a:spcAft>
                <a:spcPct val="0"/>
              </a:spcAft>
              <a:defRPr/>
            </a:pPr>
            <a:endParaRPr lang="fa-IR" altLang="en-US" smtClean="0">
              <a:solidFill>
                <a:srgbClr val="FFFFFF"/>
              </a:solidFill>
              <a:effectLst>
                <a:outerShdw blurRad="38100" dist="38100" dir="2700000" algn="tl">
                  <a:srgbClr val="000000"/>
                </a:outerShdw>
              </a:effectLst>
            </a:endParaRPr>
          </a:p>
        </p:txBody>
      </p:sp>
      <p:pic>
        <p:nvPicPr>
          <p:cNvPr id="2055" name="Picture 17" descr="image002"/>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600200" y="0"/>
            <a:ext cx="2286000" cy="5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54" name="AutoShape 22"/>
          <p:cNvSpPr>
            <a:spLocks noChangeArrowheads="1"/>
          </p:cNvSpPr>
          <p:nvPr userDrawn="1"/>
        </p:nvSpPr>
        <p:spPr bwMode="auto">
          <a:xfrm>
            <a:off x="4114800" y="533400"/>
            <a:ext cx="4724400" cy="762000"/>
          </a:xfrm>
          <a:prstGeom prst="roundRect">
            <a:avLst>
              <a:gd name="adj" fmla="val 16667"/>
            </a:avLst>
          </a:prstGeom>
          <a:gradFill rotWithShape="1">
            <a:gsLst>
              <a:gs pos="0">
                <a:schemeClr val="accent1">
                  <a:gamma/>
                  <a:tint val="73725"/>
                  <a:invGamma/>
                </a:schemeClr>
              </a:gs>
              <a:gs pos="100000">
                <a:schemeClr val="accent1">
                  <a:alpha val="91000"/>
                </a:schemeClr>
              </a:gs>
            </a:gsLst>
            <a:path path="shape">
              <a:fillToRect l="50000" t="50000" r="50000" b="50000"/>
            </a:path>
          </a:gradFill>
          <a:ln w="25400">
            <a:solidFill>
              <a:srgbClr val="FFCC00"/>
            </a:solidFill>
            <a:round/>
            <a:headEnd/>
            <a:tailEnd/>
          </a:ln>
          <a:effec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0" fontAlgn="base" hangingPunct="0">
              <a:spcBef>
                <a:spcPct val="0"/>
              </a:spcBef>
              <a:spcAft>
                <a:spcPct val="0"/>
              </a:spcAft>
              <a:defRPr/>
            </a:pPr>
            <a:endParaRPr lang="fa-IR" altLang="en-US" sz="3200" smtClean="0">
              <a:solidFill>
                <a:srgbClr val="FFFFFF"/>
              </a:solidFill>
            </a:endParaRPr>
          </a:p>
        </p:txBody>
      </p:sp>
      <p:sp>
        <p:nvSpPr>
          <p:cNvPr id="69655" name="Oval 23" descr="Untitled-1"/>
          <p:cNvSpPr>
            <a:spLocks noChangeArrowheads="1"/>
          </p:cNvSpPr>
          <p:nvPr userDrawn="1"/>
        </p:nvSpPr>
        <p:spPr bwMode="auto">
          <a:xfrm>
            <a:off x="0" y="0"/>
            <a:ext cx="1524000" cy="1143000"/>
          </a:xfrm>
          <a:prstGeom prst="ellipse">
            <a:avLst/>
          </a:prstGeom>
          <a:blipFill dpi="0" rotWithShape="1">
            <a:blip r:embed="rId17" cstate="print"/>
            <a:srcRect/>
            <a:stretch>
              <a:fillRect/>
            </a:stretch>
          </a:blipFill>
          <a:ln w="19050" algn="ctr">
            <a:solidFill>
              <a:srgbClr val="FF0000"/>
            </a:solidFill>
            <a:round/>
            <a:headEnd/>
            <a:tailEnd/>
          </a:ln>
          <a:effectLst>
            <a:outerShdw dist="35921" dir="2700000" algn="ctr" rotWithShape="0">
              <a:srgbClr val="990000"/>
            </a:outerShdw>
          </a:effec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0" fontAlgn="base" hangingPunct="0">
              <a:spcBef>
                <a:spcPct val="0"/>
              </a:spcBef>
              <a:spcAft>
                <a:spcPct val="0"/>
              </a:spcAft>
              <a:defRPr/>
            </a:pPr>
            <a:endParaRPr lang="fa-IR" altLang="en-US" smtClean="0">
              <a:solidFill>
                <a:srgbClr val="FF0000"/>
              </a:solidFill>
              <a:effectLst>
                <a:outerShdw blurRad="38100" dist="38100" dir="2700000" algn="tl">
                  <a:srgbClr val="000000"/>
                </a:outerShdw>
              </a:effectLst>
            </a:endParaRPr>
          </a:p>
        </p:txBody>
      </p:sp>
      <p:sp>
        <p:nvSpPr>
          <p:cNvPr id="69656" name="Text Box 24"/>
          <p:cNvSpPr txBox="1">
            <a:spLocks noChangeArrowheads="1"/>
          </p:cNvSpPr>
          <p:nvPr userDrawn="1"/>
        </p:nvSpPr>
        <p:spPr bwMode="auto">
          <a:xfrm>
            <a:off x="1066800" y="838200"/>
            <a:ext cx="1524000" cy="519113"/>
          </a:xfrm>
          <a:prstGeom prst="rect">
            <a:avLst/>
          </a:prstGeom>
          <a:noFill/>
          <a:ln w="19050" algn="ctr">
            <a:noFill/>
            <a:miter lim="800000"/>
            <a:headEnd/>
            <a:tailEnd/>
          </a:ln>
          <a:effectLst>
            <a:outerShdw dist="35921" dir="2700000" algn="ctr" rotWithShape="0">
              <a:srgbClr val="990000"/>
            </a:outerShdw>
          </a:effectLst>
        </p:spPr>
        <p:txBody>
          <a:bodyPr>
            <a:spAutoFit/>
          </a:bodyPr>
          <a:lstStyle/>
          <a:p>
            <a:pPr eaLnBrk="0" fontAlgn="base" hangingPunct="0">
              <a:spcBef>
                <a:spcPct val="50000"/>
              </a:spcBef>
              <a:spcAft>
                <a:spcPct val="0"/>
              </a:spcAft>
              <a:defRPr/>
            </a:pPr>
            <a:r>
              <a:rPr lang="fa-IR" sz="2800">
                <a:solidFill>
                  <a:srgbClr val="000000"/>
                </a:solidFill>
                <a:effectLst>
                  <a:outerShdw blurRad="38100" dist="38100" dir="2700000" algn="tl">
                    <a:srgbClr val="FFFFFF"/>
                  </a:outerShdw>
                </a:effectLst>
                <a:latin typeface="Arial" panose="020B0604020202020204" pitchFamily="34" charset="0"/>
                <a:cs typeface="2  Zar" pitchFamily="2" charset="-78"/>
              </a:rPr>
              <a:t>1387</a:t>
            </a:r>
            <a:endParaRPr lang="en-US" sz="2800">
              <a:solidFill>
                <a:srgbClr val="000000"/>
              </a:solidFill>
              <a:effectLst>
                <a:outerShdw blurRad="38100" dist="38100" dir="2700000" algn="tl">
                  <a:srgbClr val="FFFFFF"/>
                </a:outerShdw>
              </a:effectLst>
              <a:latin typeface="Arial" panose="020B0604020202020204" pitchFamily="34" charset="0"/>
              <a:cs typeface="2  Zar" pitchFamily="2" charset="-78"/>
            </a:endParaRPr>
          </a:p>
        </p:txBody>
      </p:sp>
    </p:spTree>
    <p:extLst>
      <p:ext uri="{BB962C8B-B14F-4D97-AF65-F5344CB8AC3E}">
        <p14:creationId xmlns:p14="http://schemas.microsoft.com/office/powerpoint/2010/main" val="4078147488"/>
      </p:ext>
    </p:extLst>
  </p:cSld>
  <p:clrMap bg1="dk2" tx1="lt1" bg2="dk1"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iming>
    <p:tnLst>
      <p:par>
        <p:cTn id="1" dur="indefinite" restart="never" nodeType="tmRoot"/>
      </p:par>
    </p:tnLst>
  </p:timing>
  <p:hf sldNum="0" hdr="0" ftr="0"/>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quarter" idx="10"/>
          </p:nvPr>
        </p:nvSpPr>
        <p:spPr/>
        <p:txBody>
          <a:bodyPr/>
          <a:lstStyle/>
          <a:p>
            <a:pPr eaLnBrk="1" hangingPunct="1">
              <a:defRPr/>
            </a:pPr>
            <a:r>
              <a:rPr lang="fa-IR">
                <a:latin typeface="Tahoma" panose="020B0604030504040204" pitchFamily="34" charset="0"/>
              </a:rPr>
              <a:t>پرستاری 86</a:t>
            </a:r>
            <a:endParaRPr lang="en-US">
              <a:latin typeface="Tahoma" panose="020B0604030504040204" pitchFamily="34" charset="0"/>
            </a:endParaRPr>
          </a:p>
        </p:txBody>
      </p:sp>
      <p:sp>
        <p:nvSpPr>
          <p:cNvPr id="818178" name="Rectangle 2"/>
          <p:cNvSpPr>
            <a:spLocks noGrp="1" noChangeArrowheads="1"/>
          </p:cNvSpPr>
          <p:nvPr>
            <p:ph type="title"/>
          </p:nvPr>
        </p:nvSpPr>
        <p:spPr/>
        <p:txBody>
          <a:bodyPr/>
          <a:lstStyle/>
          <a:p>
            <a:pPr eaLnBrk="1" hangingPunct="1">
              <a:defRPr/>
            </a:pPr>
            <a:endParaRPr lang="fa-IR" smtClean="0">
              <a:latin typeface="Arial" pitchFamily="34" charset="0"/>
            </a:endParaRPr>
          </a:p>
        </p:txBody>
      </p:sp>
      <p:sp>
        <p:nvSpPr>
          <p:cNvPr id="818179" name="Rectangle 3"/>
          <p:cNvSpPr>
            <a:spLocks noGrp="1" noChangeArrowheads="1"/>
          </p:cNvSpPr>
          <p:nvPr>
            <p:ph type="body" idx="1"/>
          </p:nvPr>
        </p:nvSpPr>
        <p:spPr bwMode="auto">
          <a:ln>
            <a:miter lim="800000"/>
            <a:headEnd/>
            <a:tailEnd/>
          </a:ln>
        </p:spPr>
        <p:txBody>
          <a:bodyPr vert="horz" wrap="square" lIns="91440" tIns="45720" rIns="91440" bIns="45720" numCol="1" anchor="t" anchorCtr="0" compatLnSpc="1">
            <a:prstTxWarp prst="textNoShape">
              <a:avLst/>
            </a:prstTxWarp>
          </a:bodyPr>
          <a:lstStyle/>
          <a:p>
            <a:pPr eaLnBrk="1" hangingPunct="1">
              <a:defRPr/>
            </a:pPr>
            <a:endParaRPr lang="fa-IR" smtClean="0"/>
          </a:p>
        </p:txBody>
      </p:sp>
      <p:pic>
        <p:nvPicPr>
          <p:cNvPr id="5125" name="Picture 4" descr="8an2jy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 y="4763"/>
            <a:ext cx="9144000" cy="6969125"/>
          </a:xfrm>
          <a:prstGeom prst="rect">
            <a:avLst/>
          </a:prstGeom>
          <a:noFill/>
          <a:ln w="762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7624714"/>
      </p:ext>
    </p:extLst>
  </p:cSld>
  <p:clrMapOvr>
    <a:masterClrMapping/>
  </p:clrMapOvr>
  <p:transition advTm="8000">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endParaRPr lang="en-US" dirty="0">
              <a:cs typeface="2  Nazanin" panose="00000400000000000000" pitchFamily="2" charset="-78"/>
            </a:endParaRPr>
          </a:p>
        </p:txBody>
      </p:sp>
      <p:sp>
        <p:nvSpPr>
          <p:cNvPr id="3" name="Content Placeholder 2"/>
          <p:cNvSpPr>
            <a:spLocks noGrp="1"/>
          </p:cNvSpPr>
          <p:nvPr>
            <p:ph idx="1"/>
          </p:nvPr>
        </p:nvSpPr>
        <p:spPr/>
        <p:txBody>
          <a:bodyPr>
            <a:normAutofit fontScale="92500" lnSpcReduction="10000"/>
          </a:bodyPr>
          <a:lstStyle/>
          <a:p>
            <a:pPr algn="just" rtl="1"/>
            <a:r>
              <a:rPr lang="fa-IR" dirty="0" smtClean="0">
                <a:cs typeface="2  Nazanin" panose="00000400000000000000" pitchFamily="2" charset="-78"/>
              </a:rPr>
              <a:t>تعریف‌های </a:t>
            </a:r>
            <a:r>
              <a:rPr lang="fa-IR" dirty="0" smtClean="0">
                <a:cs typeface="2  Nazanin" panose="00000400000000000000" pitchFamily="2" charset="-78"/>
              </a:rPr>
              <a:t>مختلفی از </a:t>
            </a:r>
            <a:r>
              <a:rPr lang="fa-IR" dirty="0" smtClean="0">
                <a:cs typeface="2  Nazanin" panose="00000400000000000000" pitchFamily="2" charset="-78"/>
              </a:rPr>
              <a:t>اخلاق حرفه‌ای ارائه شده است:</a:t>
            </a:r>
          </a:p>
          <a:p>
            <a:pPr algn="just" rtl="1"/>
            <a:r>
              <a:rPr lang="fa-IR" dirty="0" smtClean="0">
                <a:cs typeface="2  Nazanin" panose="00000400000000000000" pitchFamily="2" charset="-78"/>
              </a:rPr>
              <a:t>الف) اخلاق کار، متعهد شدن انرژی ذهنی و روانی و فیزیکی فرد یا گروه به ایده جمعی است در جهت اخذ قوا و استعداد درونی گروه و فرد برای توسعه به هر نحو</a:t>
            </a:r>
            <a:r>
              <a:rPr lang="fa-IR" dirty="0" smtClean="0">
                <a:cs typeface="2  Nazanin" panose="00000400000000000000" pitchFamily="2" charset="-78"/>
              </a:rPr>
              <a:t>؛ </a:t>
            </a:r>
          </a:p>
          <a:p>
            <a:pPr algn="just" rtl="1"/>
            <a:r>
              <a:rPr lang="fa-IR" dirty="0" smtClean="0">
                <a:cs typeface="2  Nazanin" panose="00000400000000000000" pitchFamily="2" charset="-78"/>
              </a:rPr>
              <a:t>ب</a:t>
            </a:r>
            <a:r>
              <a:rPr lang="fa-IR" dirty="0" smtClean="0">
                <a:cs typeface="2  Nazanin" panose="00000400000000000000" pitchFamily="2" charset="-78"/>
              </a:rPr>
              <a:t>) اخلاق حرفه‌ای یکی از شعبه‌های جدید اخلاق است که می‌کوشد به مسائل اخلاقی حرفه‌های گوناگون پاسخ داده و برای آن اصولی خاص متصور است</a:t>
            </a:r>
            <a:r>
              <a:rPr lang="fa-IR" dirty="0" smtClean="0">
                <a:cs typeface="2  Nazanin" panose="00000400000000000000" pitchFamily="2" charset="-78"/>
              </a:rPr>
              <a:t>.</a:t>
            </a:r>
          </a:p>
          <a:p>
            <a:pPr algn="just" rtl="1"/>
            <a:r>
              <a:rPr lang="fa-IR" dirty="0" smtClean="0">
                <a:cs typeface="2  Nazanin" panose="00000400000000000000" pitchFamily="2" charset="-78"/>
              </a:rPr>
              <a:t> ج</a:t>
            </a:r>
            <a:r>
              <a:rPr lang="fa-IR" dirty="0" smtClean="0">
                <a:cs typeface="2  Nazanin" panose="00000400000000000000" pitchFamily="2" charset="-78"/>
              </a:rPr>
              <a:t>) اخلاق حرفه‌ای به مسائل و پرسش‌های اخلاقی و اصول و ارزش‌های اخلاقی یک نظام حرفه‌ای می‌پردازد و ناظر بر اخلاق در محیط حرفه‌ای است</a:t>
            </a:r>
            <a:r>
              <a:rPr lang="fa-IR" dirty="0" smtClean="0">
                <a:cs typeface="2  Nazanin" panose="00000400000000000000" pitchFamily="2" charset="-78"/>
              </a:rPr>
              <a:t>.</a:t>
            </a:r>
            <a:endParaRPr lang="en-US" dirty="0">
              <a:cs typeface="2  Nazanin" panose="00000400000000000000" pitchFamily="2" charset="-78"/>
            </a:endParaRPr>
          </a:p>
        </p:txBody>
      </p:sp>
    </p:spTree>
    <p:extLst>
      <p:ext uri="{BB962C8B-B14F-4D97-AF65-F5344CB8AC3E}">
        <p14:creationId xmlns:p14="http://schemas.microsoft.com/office/powerpoint/2010/main" val="22242050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endParaRPr lang="en-US" dirty="0">
              <a:cs typeface="2  Nazanin" panose="00000400000000000000" pitchFamily="2" charset="-78"/>
            </a:endParaRPr>
          </a:p>
        </p:txBody>
      </p:sp>
      <p:sp>
        <p:nvSpPr>
          <p:cNvPr id="3" name="Content Placeholder 2"/>
          <p:cNvSpPr>
            <a:spLocks noGrp="1"/>
          </p:cNvSpPr>
          <p:nvPr>
            <p:ph idx="1"/>
          </p:nvPr>
        </p:nvSpPr>
        <p:spPr/>
        <p:txBody>
          <a:bodyPr/>
          <a:lstStyle/>
          <a:p>
            <a:pPr algn="just" rtl="1"/>
            <a:r>
              <a:rPr lang="fa-IR" dirty="0" smtClean="0">
                <a:cs typeface="2  Nazanin" panose="00000400000000000000" pitchFamily="2" charset="-78"/>
              </a:rPr>
              <a:t>د) مقصود از اخلاق حرفه‌ای مجموعه قواعدی است که باید افراد داوطلبانه و براساس ندای وجدان و فطرت خویش در انجام کار حرفه‌ای رعایت کنند؛ بدون آن‌ که الزام خارجی داشته باشند یا در صورت تخلف، به مجازات‌های قانونی دچار شوند.</a:t>
            </a:r>
          </a:p>
          <a:p>
            <a:pPr algn="just" rtl="1"/>
            <a:r>
              <a:rPr lang="fa-IR" dirty="0" smtClean="0">
                <a:cs typeface="2  Nazanin" panose="00000400000000000000" pitchFamily="2" charset="-78"/>
              </a:rPr>
              <a:t>ه‍ ) اخلاق فردی‌‌، مسئولیت‌پذیری فرد است در برابر رفتار فردی خود‌‌، صرفاً به منزلة یک فرد انسانی‌، و اخلاق شغلی‌، مسئولیت‌پذیری یک فرد است در برابر رفتار حرفه‌ای و شغلی خود‌‌، به مثابه صاحب یک حرفه یا پست سازمانی‌</a:t>
            </a:r>
            <a:r>
              <a:rPr lang="fa-IR" dirty="0" smtClean="0">
                <a:cs typeface="2  Nazanin" panose="00000400000000000000" pitchFamily="2" charset="-78"/>
              </a:rPr>
              <a:t>.</a:t>
            </a:r>
            <a:endParaRPr lang="en-US" dirty="0">
              <a:cs typeface="2  Nazanin" panose="00000400000000000000" pitchFamily="2" charset="-78"/>
            </a:endParaRPr>
          </a:p>
        </p:txBody>
      </p:sp>
    </p:spTree>
    <p:extLst>
      <p:ext uri="{BB962C8B-B14F-4D97-AF65-F5344CB8AC3E}">
        <p14:creationId xmlns:p14="http://schemas.microsoft.com/office/powerpoint/2010/main" val="3731229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endParaRPr lang="en-US" dirty="0">
              <a:cs typeface="2  Nazanin" panose="00000400000000000000" pitchFamily="2" charset="-78"/>
            </a:endParaRPr>
          </a:p>
        </p:txBody>
      </p:sp>
      <p:sp>
        <p:nvSpPr>
          <p:cNvPr id="3" name="Content Placeholder 2"/>
          <p:cNvSpPr>
            <a:spLocks noGrp="1"/>
          </p:cNvSpPr>
          <p:nvPr>
            <p:ph idx="1"/>
          </p:nvPr>
        </p:nvSpPr>
        <p:spPr/>
        <p:txBody>
          <a:bodyPr/>
          <a:lstStyle/>
          <a:p>
            <a:pPr algn="just" rtl="1"/>
            <a:r>
              <a:rPr lang="fa-IR" dirty="0" smtClean="0">
                <a:cs typeface="2  Nazanin" panose="00000400000000000000" pitchFamily="2" charset="-78"/>
              </a:rPr>
              <a:t>و) این اخلاق، دربرگیرندة مجموعه‌ای از احکام ارزشی، تکالیف رفتار و سلوک و دستورهایی برای اجرای آنهاست</a:t>
            </a:r>
            <a:r>
              <a:rPr lang="fa-IR" dirty="0" smtClean="0">
                <a:cs typeface="2  Nazanin" panose="00000400000000000000" pitchFamily="2" charset="-78"/>
              </a:rPr>
              <a:t>.</a:t>
            </a:r>
          </a:p>
          <a:p>
            <a:pPr algn="just" rtl="1"/>
            <a:r>
              <a:rPr lang="fa-IR" dirty="0" smtClean="0">
                <a:cs typeface="2  Nazanin" panose="00000400000000000000" pitchFamily="2" charset="-78"/>
              </a:rPr>
              <a:t> ز</a:t>
            </a:r>
            <a:r>
              <a:rPr lang="fa-IR" dirty="0" smtClean="0">
                <a:cs typeface="2  Nazanin" panose="00000400000000000000" pitchFamily="2" charset="-78"/>
              </a:rPr>
              <a:t>) اخلاق حرفه‌ای، به منزلة شاخه‌ای از دانش اخلاق به بررسی تکالیف اخلاقی در یک حرفه و مسائل اخلاقی آن می‌پردازد و در تعریف حرفه، آن را فعالیت معینی می‌دانند که موجب هدایت فرد به موقعیت تعیین‌شده همراه با اخلاق خاص است</a:t>
            </a:r>
            <a:r>
              <a:rPr lang="fa-IR" dirty="0" smtClean="0">
                <a:cs typeface="2  Nazanin" panose="00000400000000000000" pitchFamily="2" charset="-78"/>
              </a:rPr>
              <a:t>.</a:t>
            </a:r>
            <a:endParaRPr lang="en-US" dirty="0">
              <a:cs typeface="2  Nazanin" panose="00000400000000000000" pitchFamily="2" charset="-78"/>
            </a:endParaRPr>
          </a:p>
        </p:txBody>
      </p:sp>
    </p:spTree>
    <p:extLst>
      <p:ext uri="{BB962C8B-B14F-4D97-AF65-F5344CB8AC3E}">
        <p14:creationId xmlns:p14="http://schemas.microsoft.com/office/powerpoint/2010/main" val="17444387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endParaRPr lang="en-US" dirty="0">
              <a:cs typeface="2  Nazanin" panose="00000400000000000000" pitchFamily="2" charset="-78"/>
            </a:endParaRPr>
          </a:p>
        </p:txBody>
      </p:sp>
      <p:sp>
        <p:nvSpPr>
          <p:cNvPr id="3" name="Content Placeholder 2"/>
          <p:cNvSpPr>
            <a:spLocks noGrp="1"/>
          </p:cNvSpPr>
          <p:nvPr>
            <p:ph idx="1"/>
          </p:nvPr>
        </p:nvSpPr>
        <p:spPr/>
        <p:txBody>
          <a:bodyPr/>
          <a:lstStyle/>
          <a:p>
            <a:pPr algn="just" rtl="1"/>
            <a:r>
              <a:rPr lang="fa-IR" dirty="0" smtClean="0">
                <a:cs typeface="2  Nazanin" panose="00000400000000000000" pitchFamily="2" charset="-78"/>
              </a:rPr>
              <a:t>در تعریف اخلاق حرفه‌ای به موارد زیر اشاره شده است:</a:t>
            </a:r>
          </a:p>
          <a:p>
            <a:pPr algn="just" rtl="1"/>
            <a:r>
              <a:rPr lang="fa-IR" dirty="0" smtClean="0">
                <a:cs typeface="2  Nazanin" panose="00000400000000000000" pitchFamily="2" charset="-78"/>
              </a:rPr>
              <a:t>۱. اخلاق حرفه‌ای رفتاری متداول در میان اهل یک حرفه است.</a:t>
            </a:r>
          </a:p>
          <a:p>
            <a:pPr algn="just" rtl="1"/>
            <a:r>
              <a:rPr lang="fa-IR" dirty="0" smtClean="0">
                <a:cs typeface="2  Nazanin" panose="00000400000000000000" pitchFamily="2" charset="-78"/>
              </a:rPr>
              <a:t>۲. اخلاق حرفه‌ای مدیریت رفتار </a:t>
            </a:r>
            <a:r>
              <a:rPr lang="fa-IR" dirty="0" smtClean="0">
                <a:cs typeface="2  Nazanin" panose="00000400000000000000" pitchFamily="2" charset="-78"/>
              </a:rPr>
              <a:t>و کردار </a:t>
            </a:r>
            <a:r>
              <a:rPr lang="fa-IR" dirty="0" smtClean="0">
                <a:cs typeface="2  Nazanin" panose="00000400000000000000" pitchFamily="2" charset="-78"/>
              </a:rPr>
              <a:t>آدمی هنگام انجام‌دادن کارهای حرفه‌ای است.</a:t>
            </a:r>
          </a:p>
          <a:p>
            <a:pPr algn="just" rtl="1"/>
            <a:r>
              <a:rPr lang="fa-IR" dirty="0" smtClean="0">
                <a:cs typeface="2  Nazanin" panose="00000400000000000000" pitchFamily="2" charset="-78"/>
              </a:rPr>
              <a:t>۳. اخلاق حرفه‌ای رشته‌ای از دانش اخلاق است که به مطالعة روابط شغلی می‌پردازد.</a:t>
            </a:r>
          </a:p>
          <a:p>
            <a:pPr algn="just" rtl="1"/>
            <a:r>
              <a:rPr lang="fa-IR" dirty="0" smtClean="0">
                <a:cs typeface="2  Nazanin" panose="00000400000000000000" pitchFamily="2" charset="-78"/>
              </a:rPr>
              <a:t>۴. اخلاق حرفه‌ای عبارت است از مجموعه‌ای از قوانین که در وهلة اول از ماهیت حرفه و شغل به دست می‌آید</a:t>
            </a:r>
            <a:r>
              <a:rPr lang="fa-IR" dirty="0" smtClean="0">
                <a:cs typeface="2  Nazanin" panose="00000400000000000000" pitchFamily="2" charset="-78"/>
              </a:rPr>
              <a:t>.</a:t>
            </a:r>
            <a:endParaRPr lang="en-US" dirty="0">
              <a:cs typeface="2  Nazanin" panose="00000400000000000000" pitchFamily="2" charset="-78"/>
            </a:endParaRPr>
          </a:p>
        </p:txBody>
      </p:sp>
    </p:spTree>
    <p:extLst>
      <p:ext uri="{BB962C8B-B14F-4D97-AF65-F5344CB8AC3E}">
        <p14:creationId xmlns:p14="http://schemas.microsoft.com/office/powerpoint/2010/main" val="20703586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smtClean="0">
                <a:cs typeface="2  Nazanin" panose="00000400000000000000" pitchFamily="2" charset="-78"/>
              </a:rPr>
              <a:t>اخلاق حرفه ای</a:t>
            </a:r>
            <a:endParaRPr lang="en-US" b="1" dirty="0">
              <a:cs typeface="2  Nazanin" panose="00000400000000000000" pitchFamily="2" charset="-78"/>
            </a:endParaRPr>
          </a:p>
        </p:txBody>
      </p:sp>
      <p:sp>
        <p:nvSpPr>
          <p:cNvPr id="3" name="Content Placeholder 2"/>
          <p:cNvSpPr>
            <a:spLocks noGrp="1"/>
          </p:cNvSpPr>
          <p:nvPr>
            <p:ph idx="1"/>
          </p:nvPr>
        </p:nvSpPr>
        <p:spPr/>
        <p:txBody>
          <a:bodyPr/>
          <a:lstStyle/>
          <a:p>
            <a:pPr algn="just" rtl="1"/>
            <a:r>
              <a:rPr lang="fa-IR" dirty="0" smtClean="0">
                <a:cs typeface="2  Nazanin" panose="00000400000000000000" pitchFamily="2" charset="-78"/>
              </a:rPr>
              <a:t>یکی از قدیمی‌ترین نمونه‌های اخلاق حرفه‌ای سوگندنامه بقراط است که امروزه نیز پزشکان برای تعهد به آن سوگند یاد می‌کنند... </a:t>
            </a:r>
          </a:p>
          <a:p>
            <a:pPr algn="just" rtl="1"/>
            <a:r>
              <a:rPr lang="fa-IR" dirty="0" smtClean="0">
                <a:cs typeface="2  Nazanin" panose="00000400000000000000" pitchFamily="2" charset="-78"/>
              </a:rPr>
              <a:t>یک نسخه از سوگندنامه بقراط متعلق به </a:t>
            </a:r>
            <a:r>
              <a:rPr lang="fa-IR" dirty="0" smtClean="0">
                <a:cs typeface="2  Nazanin" panose="00000400000000000000" pitchFamily="2" charset="-78"/>
              </a:rPr>
              <a:t>قرن </a:t>
            </a:r>
            <a:r>
              <a:rPr lang="fa-IR" dirty="0" smtClean="0">
                <a:cs typeface="2  Nazanin" panose="00000400000000000000" pitchFamily="2" charset="-78"/>
              </a:rPr>
              <a:t>دوازدهم میلادی در امپراتوری روم شرقی.</a:t>
            </a:r>
            <a:endParaRPr lang="fa-IR" dirty="0">
              <a:cs typeface="2  Nazanin" panose="00000400000000000000" pitchFamily="2" charset="-78"/>
            </a:endParaRPr>
          </a:p>
          <a:p>
            <a:pPr algn="just" rtl="1"/>
            <a:endParaRPr lang="en-US" dirty="0">
              <a:cs typeface="2  Nazanin" panose="00000400000000000000"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4038600"/>
            <a:ext cx="2057400" cy="2528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82872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smtClean="0">
                <a:cs typeface="2  Nazanin" panose="00000400000000000000" pitchFamily="2" charset="-78"/>
              </a:rPr>
              <a:t>مولفه های اخلاق حرفه ای</a:t>
            </a:r>
            <a:endParaRPr lang="en-US" b="1" dirty="0">
              <a:cs typeface="2  Nazanin" panose="00000400000000000000" pitchFamily="2" charset="-78"/>
            </a:endParaRPr>
          </a:p>
        </p:txBody>
      </p:sp>
      <p:sp>
        <p:nvSpPr>
          <p:cNvPr id="3" name="Content Placeholder 2"/>
          <p:cNvSpPr>
            <a:spLocks noGrp="1"/>
          </p:cNvSpPr>
          <p:nvPr>
            <p:ph idx="1"/>
          </p:nvPr>
        </p:nvSpPr>
        <p:spPr/>
        <p:txBody>
          <a:bodyPr>
            <a:normAutofit fontScale="85000" lnSpcReduction="20000"/>
          </a:bodyPr>
          <a:lstStyle/>
          <a:p>
            <a:pPr marL="0" indent="0" algn="just" rtl="1">
              <a:buNone/>
            </a:pPr>
            <a:r>
              <a:rPr lang="fa-IR" dirty="0" smtClean="0">
                <a:cs typeface="2  Nazanin" panose="00000400000000000000" pitchFamily="2" charset="-78"/>
              </a:rPr>
              <a:t>برخی از مؤلفه‌ها که توسط بعضی از </a:t>
            </a:r>
            <a:r>
              <a:rPr lang="fa-IR" dirty="0" smtClean="0">
                <a:cs typeface="2  Nazanin" panose="00000400000000000000" pitchFamily="2" charset="-78"/>
              </a:rPr>
              <a:t>سازمان‌های </a:t>
            </a:r>
            <a:r>
              <a:rPr lang="fa-IR" dirty="0" smtClean="0">
                <a:cs typeface="2  Nazanin" panose="00000400000000000000" pitchFamily="2" charset="-78"/>
              </a:rPr>
              <a:t>حرفه‌ای برای اخلاق حرفه‌ای مطرح می‌شود عبارتند از: </a:t>
            </a:r>
          </a:p>
          <a:p>
            <a:pPr marL="0" indent="0" algn="just" rtl="1">
              <a:buNone/>
            </a:pPr>
            <a:r>
              <a:rPr lang="fa-IR" dirty="0" smtClean="0">
                <a:cs typeface="2  Nazanin" panose="00000400000000000000" pitchFamily="2" charset="-78"/>
              </a:rPr>
              <a:t>• صداقت</a:t>
            </a:r>
            <a:endParaRPr lang="fa-IR" dirty="0" smtClean="0">
              <a:cs typeface="2  Nazanin" panose="00000400000000000000" pitchFamily="2" charset="-78"/>
            </a:endParaRPr>
          </a:p>
          <a:p>
            <a:pPr marL="0" indent="0" algn="just" rtl="1">
              <a:buNone/>
            </a:pPr>
            <a:r>
              <a:rPr lang="fa-IR" dirty="0" smtClean="0">
                <a:cs typeface="2  Nazanin" panose="00000400000000000000" pitchFamily="2" charset="-78"/>
              </a:rPr>
              <a:t>• راست‌کرداری</a:t>
            </a:r>
            <a:endParaRPr lang="fa-IR" dirty="0" smtClean="0">
              <a:cs typeface="2  Nazanin" panose="00000400000000000000" pitchFamily="2" charset="-78"/>
            </a:endParaRPr>
          </a:p>
          <a:p>
            <a:pPr marL="0" indent="0" algn="just" rtl="1">
              <a:buNone/>
            </a:pPr>
            <a:r>
              <a:rPr lang="fa-IR" dirty="0" smtClean="0">
                <a:cs typeface="2  Nazanin" panose="00000400000000000000" pitchFamily="2" charset="-78"/>
              </a:rPr>
              <a:t>• شفافیت</a:t>
            </a:r>
            <a:endParaRPr lang="fa-IR" dirty="0" smtClean="0">
              <a:cs typeface="2  Nazanin" panose="00000400000000000000" pitchFamily="2" charset="-78"/>
            </a:endParaRPr>
          </a:p>
          <a:p>
            <a:pPr marL="0" indent="0" algn="just" rtl="1">
              <a:buNone/>
            </a:pPr>
            <a:r>
              <a:rPr lang="fa-IR" dirty="0" smtClean="0">
                <a:cs typeface="2  Nazanin" panose="00000400000000000000" pitchFamily="2" charset="-78"/>
              </a:rPr>
              <a:t>• مسئولیت‌پذیری</a:t>
            </a:r>
            <a:endParaRPr lang="fa-IR" dirty="0" smtClean="0">
              <a:cs typeface="2  Nazanin" panose="00000400000000000000" pitchFamily="2" charset="-78"/>
            </a:endParaRPr>
          </a:p>
          <a:p>
            <a:pPr marL="0" indent="0" algn="just" rtl="1">
              <a:buNone/>
            </a:pPr>
            <a:r>
              <a:rPr lang="fa-IR" dirty="0" smtClean="0">
                <a:cs typeface="2  Nazanin" panose="00000400000000000000" pitchFamily="2" charset="-78"/>
              </a:rPr>
              <a:t>• رازداری</a:t>
            </a:r>
            <a:endParaRPr lang="fa-IR" dirty="0" smtClean="0">
              <a:cs typeface="2  Nazanin" panose="00000400000000000000" pitchFamily="2" charset="-78"/>
            </a:endParaRPr>
          </a:p>
          <a:p>
            <a:pPr marL="0" indent="0" algn="just" rtl="1">
              <a:buNone/>
            </a:pPr>
            <a:r>
              <a:rPr lang="fa-IR" dirty="0" smtClean="0">
                <a:cs typeface="2  Nazanin" panose="00000400000000000000" pitchFamily="2" charset="-78"/>
              </a:rPr>
              <a:t>• بی‌طرفی</a:t>
            </a:r>
            <a:endParaRPr lang="fa-IR" dirty="0" smtClean="0">
              <a:cs typeface="2  Nazanin" panose="00000400000000000000" pitchFamily="2" charset="-78"/>
            </a:endParaRPr>
          </a:p>
          <a:p>
            <a:pPr marL="0" indent="0" algn="just" rtl="1">
              <a:buNone/>
            </a:pPr>
            <a:r>
              <a:rPr lang="fa-IR" dirty="0" smtClean="0">
                <a:cs typeface="2  Nazanin" panose="00000400000000000000" pitchFamily="2" charset="-78"/>
              </a:rPr>
              <a:t>• احترام</a:t>
            </a:r>
            <a:endParaRPr lang="fa-IR" dirty="0" smtClean="0">
              <a:cs typeface="2  Nazanin" panose="00000400000000000000" pitchFamily="2" charset="-78"/>
            </a:endParaRPr>
          </a:p>
          <a:p>
            <a:pPr marL="0" indent="0" algn="just" rtl="1">
              <a:buNone/>
            </a:pPr>
            <a:r>
              <a:rPr lang="fa-IR" dirty="0" smtClean="0">
                <a:cs typeface="2  Nazanin" panose="00000400000000000000" pitchFamily="2" charset="-78"/>
              </a:rPr>
              <a:t>• تابع </a:t>
            </a:r>
            <a:r>
              <a:rPr lang="fa-IR" dirty="0" smtClean="0">
                <a:cs typeface="2  Nazanin" panose="00000400000000000000" pitchFamily="2" charset="-78"/>
              </a:rPr>
              <a:t>قانون بودن</a:t>
            </a:r>
          </a:p>
          <a:p>
            <a:pPr marL="0" indent="0" algn="just" rtl="1">
              <a:buNone/>
            </a:pPr>
            <a:r>
              <a:rPr lang="fa-IR" dirty="0" smtClean="0">
                <a:cs typeface="2  Nazanin" panose="00000400000000000000" pitchFamily="2" charset="-78"/>
              </a:rPr>
              <a:t>• وفاداری</a:t>
            </a:r>
            <a:endParaRPr lang="fa-IR" dirty="0" smtClean="0">
              <a:cs typeface="2  Nazanin" panose="00000400000000000000" pitchFamily="2" charset="-78"/>
            </a:endParaRPr>
          </a:p>
          <a:p>
            <a:pPr algn="just" rtl="1"/>
            <a:endParaRPr lang="en-US" dirty="0">
              <a:cs typeface="2  Nazanin" panose="00000400000000000000" pitchFamily="2" charset="-78"/>
            </a:endParaRPr>
          </a:p>
        </p:txBody>
      </p:sp>
    </p:spTree>
    <p:extLst>
      <p:ext uri="{BB962C8B-B14F-4D97-AF65-F5344CB8AC3E}">
        <p14:creationId xmlns:p14="http://schemas.microsoft.com/office/powerpoint/2010/main" val="41260788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smtClean="0">
                <a:cs typeface="2  Nazanin" panose="00000400000000000000" pitchFamily="2" charset="-78"/>
              </a:rPr>
              <a:t>عوامل تأثيرگذار بر اخلاق حرفه‌ای</a:t>
            </a:r>
            <a:endParaRPr lang="en-US" b="1" dirty="0">
              <a:cs typeface="2  Nazanin" panose="00000400000000000000" pitchFamily="2" charset="-78"/>
            </a:endParaRPr>
          </a:p>
        </p:txBody>
      </p:sp>
      <p:sp>
        <p:nvSpPr>
          <p:cNvPr id="3" name="Content Placeholder 2"/>
          <p:cNvSpPr>
            <a:spLocks noGrp="1"/>
          </p:cNvSpPr>
          <p:nvPr>
            <p:ph idx="1"/>
          </p:nvPr>
        </p:nvSpPr>
        <p:spPr/>
        <p:txBody>
          <a:bodyPr/>
          <a:lstStyle/>
          <a:p>
            <a:pPr algn="just" rtl="1"/>
            <a:r>
              <a:rPr lang="fa-IR" b="1" dirty="0" smtClean="0">
                <a:cs typeface="2  Nazanin" panose="00000400000000000000" pitchFamily="2" charset="-78"/>
              </a:rPr>
              <a:t>جنبه فردي:  </a:t>
            </a:r>
            <a:r>
              <a:rPr lang="fa-IR" dirty="0" smtClean="0">
                <a:cs typeface="2  Nazanin" panose="00000400000000000000" pitchFamily="2" charset="-78"/>
              </a:rPr>
              <a:t>يعني ويژگی ها و خصوصيات فردی، ارزش‌های مذهبی، ملاک‌های شخصی، عوامل خانوادگی، باورها و اعتقادات و شخصيت از جمله عوامل تأثيرگذار بر اخلاق حرفه‌اي از جنبه فردی هستند. مسلماً فردی که فاقد صلاحيت‌های اخلاقی شايسته از لحاظ فردي باشد، از معيار‌هاي اخلاق حرفه‌ای متناسبی نيز برخوردار نخواهد بود.</a:t>
            </a:r>
            <a:endParaRPr lang="en-US" dirty="0">
              <a:cs typeface="2  Nazanin" panose="00000400000000000000" pitchFamily="2" charset="-78"/>
            </a:endParaRPr>
          </a:p>
        </p:txBody>
      </p:sp>
    </p:spTree>
    <p:extLst>
      <p:ext uri="{BB962C8B-B14F-4D97-AF65-F5344CB8AC3E}">
        <p14:creationId xmlns:p14="http://schemas.microsoft.com/office/powerpoint/2010/main" val="40071464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a:cs typeface="2  Nazanin" panose="00000400000000000000" pitchFamily="2" charset="-78"/>
              </a:rPr>
              <a:t>عوامل تأثيرگذار بر اخلاق حرفه‌ای</a:t>
            </a:r>
            <a:endParaRPr lang="en-US" b="1" dirty="0">
              <a:cs typeface="2  Nazanin" panose="00000400000000000000" pitchFamily="2" charset="-78"/>
            </a:endParaRPr>
          </a:p>
        </p:txBody>
      </p:sp>
      <p:sp>
        <p:nvSpPr>
          <p:cNvPr id="3" name="Content Placeholder 2"/>
          <p:cNvSpPr>
            <a:spLocks noGrp="1"/>
          </p:cNvSpPr>
          <p:nvPr>
            <p:ph idx="1"/>
          </p:nvPr>
        </p:nvSpPr>
        <p:spPr/>
        <p:txBody>
          <a:bodyPr/>
          <a:lstStyle/>
          <a:p>
            <a:pPr algn="just" rtl="1"/>
            <a:r>
              <a:rPr lang="fa-IR" b="1" dirty="0" smtClean="0">
                <a:cs typeface="2  Nazanin" panose="00000400000000000000" pitchFamily="2" charset="-78"/>
              </a:rPr>
              <a:t>جنبه سازماني:  </a:t>
            </a:r>
            <a:r>
              <a:rPr lang="fa-IR" dirty="0" smtClean="0">
                <a:cs typeface="2  Nazanin" panose="00000400000000000000" pitchFamily="2" charset="-78"/>
              </a:rPr>
              <a:t>عواملي مثل رهبری، مديريت، ارتباط با همکاران، ارتباط با زيردستان و فرادستان، نظام تشويق و تنبيه، انتظارات همکاران، قوانين و مقررات و رويه‌ها، جو و فرهنگ سازمانی در اين حيطه قرار می گيرند. بديهی است كه نا مطلوب بودن عوامل مزبور، عامل تهديدکننده اخلاق حرفه‌اي خواهد بود و بالعکس.</a:t>
            </a:r>
            <a:endParaRPr lang="en-US" dirty="0">
              <a:cs typeface="2  Nazanin" panose="00000400000000000000" pitchFamily="2" charset="-78"/>
            </a:endParaRPr>
          </a:p>
        </p:txBody>
      </p:sp>
    </p:spTree>
    <p:extLst>
      <p:ext uri="{BB962C8B-B14F-4D97-AF65-F5344CB8AC3E}">
        <p14:creationId xmlns:p14="http://schemas.microsoft.com/office/powerpoint/2010/main" val="2339534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a:cs typeface="2  Nazanin" panose="00000400000000000000" pitchFamily="2" charset="-78"/>
              </a:rPr>
              <a:t>عوامل تأثيرگذار بر اخلاق حرفه‌ای</a:t>
            </a:r>
            <a:endParaRPr lang="en-US" b="1" dirty="0">
              <a:cs typeface="2  Nazanin" panose="00000400000000000000" pitchFamily="2" charset="-78"/>
            </a:endParaRPr>
          </a:p>
        </p:txBody>
      </p:sp>
      <p:sp>
        <p:nvSpPr>
          <p:cNvPr id="3" name="Content Placeholder 2"/>
          <p:cNvSpPr>
            <a:spLocks noGrp="1"/>
          </p:cNvSpPr>
          <p:nvPr>
            <p:ph idx="1"/>
          </p:nvPr>
        </p:nvSpPr>
        <p:spPr/>
        <p:txBody>
          <a:bodyPr/>
          <a:lstStyle/>
          <a:p>
            <a:pPr marL="0" indent="0" algn="just" rtl="1">
              <a:buNone/>
            </a:pPr>
            <a:r>
              <a:rPr lang="fa-IR" dirty="0" smtClean="0">
                <a:cs typeface="2  Nazanin" panose="00000400000000000000" pitchFamily="2" charset="-78"/>
              </a:rPr>
              <a:t>• </a:t>
            </a:r>
            <a:r>
              <a:rPr lang="fa-IR" b="1" dirty="0" smtClean="0">
                <a:cs typeface="2  Nazanin" panose="00000400000000000000" pitchFamily="2" charset="-78"/>
              </a:rPr>
              <a:t>جنبه محيطي:  </a:t>
            </a:r>
            <a:r>
              <a:rPr lang="fa-IR" dirty="0" smtClean="0">
                <a:cs typeface="2  Nazanin" panose="00000400000000000000" pitchFamily="2" charset="-78"/>
              </a:rPr>
              <a:t>عوامل اقتصادی، اجتماعی، فرهنگی و سياسی و همچنين ديگر سازمان‌ها و عوامل رقابتی بين آنها، از جمله عوامل تأثيرگذار بر اخلاق حرفه‌ای است.</a:t>
            </a:r>
            <a:endParaRPr lang="en-US" dirty="0">
              <a:cs typeface="2  Nazanin" panose="00000400000000000000" pitchFamily="2" charset="-78"/>
            </a:endParaRPr>
          </a:p>
        </p:txBody>
      </p:sp>
    </p:spTree>
    <p:extLst>
      <p:ext uri="{BB962C8B-B14F-4D97-AF65-F5344CB8AC3E}">
        <p14:creationId xmlns:p14="http://schemas.microsoft.com/office/powerpoint/2010/main" val="5079280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smtClean="0">
                <a:cs typeface="2  Nazanin" panose="00000400000000000000" pitchFamily="2" charset="-78"/>
              </a:rPr>
              <a:t>پیامد اخلاق در رفتار افراد و گروه ها</a:t>
            </a:r>
            <a:endParaRPr lang="en-US" b="1" dirty="0">
              <a:cs typeface="2  Nazanin" panose="00000400000000000000" pitchFamily="2" charset="-78"/>
            </a:endParaRPr>
          </a:p>
        </p:txBody>
      </p:sp>
      <p:sp>
        <p:nvSpPr>
          <p:cNvPr id="3" name="Content Placeholder 2"/>
          <p:cNvSpPr>
            <a:spLocks noGrp="1"/>
          </p:cNvSpPr>
          <p:nvPr>
            <p:ph idx="1"/>
          </p:nvPr>
        </p:nvSpPr>
        <p:spPr/>
        <p:txBody>
          <a:bodyPr/>
          <a:lstStyle/>
          <a:p>
            <a:pPr algn="just" rtl="1"/>
            <a:r>
              <a:rPr lang="fa-IR" dirty="0" smtClean="0">
                <a:cs typeface="2  Nazanin" panose="00000400000000000000" pitchFamily="2" charset="-78"/>
              </a:rPr>
              <a:t>• موفقيت از اخلاق حرفه‌ اي سرچشمه می گيرد.</a:t>
            </a:r>
          </a:p>
          <a:p>
            <a:pPr algn="just" rtl="1"/>
            <a:r>
              <a:rPr lang="fa-IR" dirty="0" smtClean="0">
                <a:cs typeface="2  Nazanin" panose="00000400000000000000" pitchFamily="2" charset="-78"/>
              </a:rPr>
              <a:t>• اخلاق حرفه‌ اي از اعتماد آفريني ايجاد می ‌شود.</a:t>
            </a:r>
          </a:p>
          <a:p>
            <a:pPr algn="just" rtl="1"/>
            <a:r>
              <a:rPr lang="fa-IR" dirty="0" smtClean="0">
                <a:cs typeface="2  Nazanin" panose="00000400000000000000" pitchFamily="2" charset="-78"/>
              </a:rPr>
              <a:t>• اعتماد آفرينی از پيش‌ بينی رفتار ايجاد می ‌شود.</a:t>
            </a:r>
          </a:p>
          <a:p>
            <a:pPr algn="just" rtl="1"/>
            <a:r>
              <a:rPr lang="fa-IR" dirty="0" smtClean="0">
                <a:cs typeface="2  Nazanin" panose="00000400000000000000" pitchFamily="2" charset="-78"/>
              </a:rPr>
              <a:t>• پيش‌ بينی رفتار از مستمر بودن و قانونمند بودن رفتار سرچشمه می گيرد.</a:t>
            </a:r>
          </a:p>
          <a:p>
            <a:pPr algn="just" rtl="1"/>
            <a:r>
              <a:rPr lang="fa-IR" dirty="0" smtClean="0">
                <a:cs typeface="2  Nazanin" panose="00000400000000000000" pitchFamily="2" charset="-78"/>
              </a:rPr>
              <a:t>• مستمر بودن و قانونمندي از مسئوليت ناشی می ‌شود</a:t>
            </a:r>
          </a:p>
          <a:p>
            <a:pPr algn="just" rtl="1"/>
            <a:r>
              <a:rPr lang="fa-IR" dirty="0" smtClean="0">
                <a:cs typeface="2  Nazanin" panose="00000400000000000000" pitchFamily="2" charset="-78"/>
              </a:rPr>
              <a:t>• مسئوليت از قانون و باورهای فرد شکل می ‌گيرد.</a:t>
            </a:r>
          </a:p>
          <a:p>
            <a:pPr marL="0" indent="0" algn="just" rtl="1">
              <a:buNone/>
            </a:pPr>
            <a:endParaRPr lang="en-US" dirty="0">
              <a:cs typeface="2  Nazanin" panose="00000400000000000000" pitchFamily="2" charset="-78"/>
            </a:endParaRPr>
          </a:p>
        </p:txBody>
      </p:sp>
    </p:spTree>
    <p:extLst>
      <p:ext uri="{BB962C8B-B14F-4D97-AF65-F5344CB8AC3E}">
        <p14:creationId xmlns:p14="http://schemas.microsoft.com/office/powerpoint/2010/main" val="19676118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rtl="1"/>
            <a:r>
              <a:rPr lang="fa-IR" sz="4000" b="1" dirty="0" smtClean="0">
                <a:cs typeface="2  Nazanin" panose="00000400000000000000" pitchFamily="2" charset="-78"/>
              </a:rPr>
              <a:t>اخلاق حرفه ای و لزوم رعایت موازین اخلاقی</a:t>
            </a:r>
            <a:endParaRPr lang="en-US" sz="4000" b="1" dirty="0">
              <a:cs typeface="2  Nazanin" panose="00000400000000000000" pitchFamily="2" charset="-78"/>
            </a:endParaRPr>
          </a:p>
        </p:txBody>
      </p:sp>
      <p:sp>
        <p:nvSpPr>
          <p:cNvPr id="3" name="Subtitle 2"/>
          <p:cNvSpPr>
            <a:spLocks noGrp="1"/>
          </p:cNvSpPr>
          <p:nvPr>
            <p:ph type="subTitle" idx="1"/>
          </p:nvPr>
        </p:nvSpPr>
        <p:spPr/>
        <p:txBody>
          <a:bodyPr>
            <a:normAutofit fontScale="85000" lnSpcReduction="20000"/>
          </a:bodyPr>
          <a:lstStyle/>
          <a:p>
            <a:pPr rtl="1"/>
            <a:r>
              <a:rPr lang="fa-IR" b="1" dirty="0" smtClean="0">
                <a:cs typeface="2  Nazanin" panose="00000400000000000000" pitchFamily="2" charset="-78"/>
              </a:rPr>
              <a:t>دکتر محبوبه شریفی</a:t>
            </a:r>
          </a:p>
          <a:p>
            <a:pPr rtl="1"/>
            <a:r>
              <a:rPr lang="fa-IR" b="1" dirty="0" smtClean="0">
                <a:cs typeface="2  Nazanin" panose="00000400000000000000" pitchFamily="2" charset="-78"/>
              </a:rPr>
              <a:t>دکترای بهداشت </a:t>
            </a:r>
            <a:r>
              <a:rPr lang="fa-IR" b="1" dirty="0" smtClean="0">
                <a:cs typeface="2  Nazanin" panose="00000400000000000000" pitchFamily="2" charset="-78"/>
              </a:rPr>
              <a:t>باروری</a:t>
            </a:r>
          </a:p>
          <a:p>
            <a:pPr rtl="1"/>
            <a:r>
              <a:rPr lang="fa-IR" b="1" dirty="0" smtClean="0">
                <a:cs typeface="2  Nazanin" panose="00000400000000000000" pitchFamily="2" charset="-78"/>
              </a:rPr>
              <a:t>استادیار گروه مامایی دانشکده پزشکی</a:t>
            </a:r>
          </a:p>
          <a:p>
            <a:pPr rtl="1"/>
            <a:r>
              <a:rPr lang="fa-IR" b="1" dirty="0" smtClean="0">
                <a:cs typeface="2  Nazanin" panose="00000400000000000000" pitchFamily="2" charset="-78"/>
              </a:rPr>
              <a:t>دانشگاه علوم پزشکی یاسوج</a:t>
            </a:r>
            <a:endParaRPr lang="en-US" b="1" dirty="0">
              <a:cs typeface="2  Nazanin" panose="00000400000000000000" pitchFamily="2" charset="-78"/>
            </a:endParaRPr>
          </a:p>
        </p:txBody>
      </p:sp>
    </p:spTree>
    <p:extLst>
      <p:ext uri="{BB962C8B-B14F-4D97-AF65-F5344CB8AC3E}">
        <p14:creationId xmlns:p14="http://schemas.microsoft.com/office/powerpoint/2010/main" val="35954073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smtClean="0">
                <a:cs typeface="2  Nazanin" panose="00000400000000000000" pitchFamily="2" charset="-78"/>
              </a:rPr>
              <a:t>نتیجه گیری</a:t>
            </a:r>
            <a:endParaRPr lang="en-US" b="1" dirty="0">
              <a:cs typeface="2  Nazanin" panose="00000400000000000000" pitchFamily="2" charset="-78"/>
            </a:endParaRPr>
          </a:p>
        </p:txBody>
      </p:sp>
      <p:sp>
        <p:nvSpPr>
          <p:cNvPr id="3" name="Content Placeholder 2"/>
          <p:cNvSpPr>
            <a:spLocks noGrp="1"/>
          </p:cNvSpPr>
          <p:nvPr>
            <p:ph idx="1"/>
          </p:nvPr>
        </p:nvSpPr>
        <p:spPr/>
        <p:txBody>
          <a:bodyPr>
            <a:normAutofit fontScale="85000" lnSpcReduction="20000"/>
          </a:bodyPr>
          <a:lstStyle/>
          <a:p>
            <a:pPr algn="just" rtl="1"/>
            <a:r>
              <a:rPr lang="fa-IR" dirty="0" smtClean="0">
                <a:cs typeface="2  Nazanin" panose="00000400000000000000" pitchFamily="2" charset="-78"/>
              </a:rPr>
              <a:t>رعايت اخلاق حرفه‌اي در سازمان، امری ضروري است تا سازمان از يک سو جامعه را دچار تعارض نکند و از سوي ديگر، با اتخاذ تصميمات منطقي و خردمندانه منافع بلندمدت خود را تضمين كند.</a:t>
            </a:r>
          </a:p>
          <a:p>
            <a:pPr algn="just" rtl="1"/>
            <a:r>
              <a:rPr lang="fa-IR" dirty="0" smtClean="0">
                <a:cs typeface="2  Nazanin" panose="00000400000000000000" pitchFamily="2" charset="-78"/>
              </a:rPr>
              <a:t>جامعه ما نيازمند آن است تا ويژگي‌هاي اخلاق حرفه‌اي مانند دلبستگي به كار، روحيه مشاركت و اعتماد، ايجاد تعامل با يكديگر و… تعريف، و براي تحقق آن فرهنگ‌سازی شود. امروزه بسياری از کشورها در جهان صنعتی به اين بلوغ رسيده‌اند که بی اعتنایی به مسائل اخلاقي و فرار از مسئوليت‌ها و تعهدات اجتماعی، به از بين رفتن بنگاه می انجامد. به همين دليل، بسياری از شرکت‌های موفق برای تدوين استراتژی اخلاقی احساس نياز کرده، و به اين باور رسيده‌اند که بايد در سازمان يک فرهنگ مبتنی بر اخلاق رسوخ کند. از اين‌رو، كوشيده‌اند به تحقيقات درباره اخلاق حرفه‌ای جايگاه ويژه‌ای بدهند.</a:t>
            </a:r>
          </a:p>
          <a:p>
            <a:pPr algn="just" rtl="1"/>
            <a:endParaRPr lang="en-US" dirty="0">
              <a:cs typeface="2  Nazanin" panose="00000400000000000000" pitchFamily="2" charset="-78"/>
            </a:endParaRPr>
          </a:p>
        </p:txBody>
      </p:sp>
    </p:spTree>
    <p:extLst>
      <p:ext uri="{BB962C8B-B14F-4D97-AF65-F5344CB8AC3E}">
        <p14:creationId xmlns:p14="http://schemas.microsoft.com/office/powerpoint/2010/main" val="6631403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smtClean="0">
                <a:cs typeface="2  Nazanin" panose="00000400000000000000" pitchFamily="2" charset="-78"/>
              </a:rPr>
              <a:t>ویژگیهای افراد در اخلاق حرفه ای</a:t>
            </a:r>
            <a:endParaRPr lang="en-US" b="1" dirty="0">
              <a:cs typeface="2  Nazanin" panose="00000400000000000000" pitchFamily="2" charset="-78"/>
            </a:endParaRPr>
          </a:p>
        </p:txBody>
      </p:sp>
      <p:sp>
        <p:nvSpPr>
          <p:cNvPr id="3" name="Content Placeholder 2"/>
          <p:cNvSpPr>
            <a:spLocks noGrp="1"/>
          </p:cNvSpPr>
          <p:nvPr>
            <p:ph idx="1"/>
          </p:nvPr>
        </p:nvSpPr>
        <p:spPr/>
        <p:txBody>
          <a:bodyPr/>
          <a:lstStyle/>
          <a:p>
            <a:pPr algn="just" rtl="1"/>
            <a:r>
              <a:rPr lang="fa-IR" dirty="0" smtClean="0">
                <a:cs typeface="2  Nazanin" panose="00000400000000000000" pitchFamily="2" charset="-78"/>
              </a:rPr>
              <a:t>«کادوزیر</a:t>
            </a:r>
            <a:r>
              <a:rPr lang="fa-IR" dirty="0" smtClean="0">
                <a:cs typeface="2  Nazanin" panose="00000400000000000000" pitchFamily="2" charset="-78"/>
              </a:rPr>
              <a:t>» دربارة ویژگی‌های افرادی که اخلاق حرفه‌ای دارند موارد زیر را بیان می‌کند:</a:t>
            </a:r>
          </a:p>
          <a:p>
            <a:pPr algn="just" rtl="1"/>
            <a:r>
              <a:rPr lang="fa-IR" b="1" dirty="0" smtClean="0">
                <a:cs typeface="2  Nazanin" panose="00000400000000000000" pitchFamily="2" charset="-78"/>
              </a:rPr>
              <a:t>مسئولیت‌پذیری</a:t>
            </a:r>
          </a:p>
          <a:p>
            <a:pPr algn="just" rtl="1"/>
            <a:r>
              <a:rPr lang="fa-IR" dirty="0" smtClean="0">
                <a:cs typeface="2  Nazanin" panose="00000400000000000000" pitchFamily="2" charset="-78"/>
              </a:rPr>
              <a:t>در این مورد فرد پاسخ‌گوست و مسئولیت تصمیم‌ها و پیامدهای آن را می‌پذیرد؛ سرمشق دیگران است؛ حساس و اخلاق‌مند است؛ به درستکاری و خوشنامی در کارش اهمیت می‌دهد؛ برای ادای تمام مسئولیت‌های خویش کوشاست و مسئولیتی را که به عهده می‌گیرد، با تمام توان و خلوص نیت انجام می‌دهد.</a:t>
            </a:r>
          </a:p>
          <a:p>
            <a:pPr algn="just" rtl="1"/>
            <a:endParaRPr lang="en-US" dirty="0">
              <a:cs typeface="2  Nazanin" panose="00000400000000000000" pitchFamily="2" charset="-78"/>
            </a:endParaRPr>
          </a:p>
        </p:txBody>
      </p:sp>
    </p:spTree>
    <p:extLst>
      <p:ext uri="{BB962C8B-B14F-4D97-AF65-F5344CB8AC3E}">
        <p14:creationId xmlns:p14="http://schemas.microsoft.com/office/powerpoint/2010/main" val="15287008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a:solidFill>
                  <a:prstClr val="black"/>
                </a:solidFill>
                <a:cs typeface="2  Nazanin" panose="00000400000000000000" pitchFamily="2" charset="-78"/>
              </a:rPr>
              <a:t>ویژگیهای افراد در اخلاق حرفه ای</a:t>
            </a:r>
            <a:endParaRPr lang="en-US" dirty="0">
              <a:cs typeface="2  Nazanin" panose="00000400000000000000" pitchFamily="2" charset="-78"/>
            </a:endParaRPr>
          </a:p>
        </p:txBody>
      </p:sp>
      <p:sp>
        <p:nvSpPr>
          <p:cNvPr id="3" name="Content Placeholder 2"/>
          <p:cNvSpPr>
            <a:spLocks noGrp="1"/>
          </p:cNvSpPr>
          <p:nvPr>
            <p:ph idx="1"/>
          </p:nvPr>
        </p:nvSpPr>
        <p:spPr/>
        <p:txBody>
          <a:bodyPr/>
          <a:lstStyle/>
          <a:p>
            <a:pPr algn="just" rtl="1"/>
            <a:r>
              <a:rPr lang="fa-IR" b="1" dirty="0" smtClean="0">
                <a:cs typeface="2  Nazanin" panose="00000400000000000000" pitchFamily="2" charset="-78"/>
              </a:rPr>
              <a:t>برتری‌جویی و رقابت‌طلبی</a:t>
            </a:r>
          </a:p>
          <a:p>
            <a:pPr algn="just" rtl="1"/>
            <a:r>
              <a:rPr lang="fa-IR" dirty="0" smtClean="0">
                <a:cs typeface="2  Nazanin" panose="00000400000000000000" pitchFamily="2" charset="-78"/>
              </a:rPr>
              <a:t>در تمام موارد سعی می‌کند ممتاز باشد؛ اعتماد به نفس دارد؛ به مهارت بالایی در حرفه خود دست پیدا می‌کند؛ جدی و پرکار است؛ به موقعیت فعلی خود راضی نیست و از طرق شایسته دنبال ارتقای خود است؛ سعی نمی‌کند به هر طریقی در رقابت برنده باشد.</a:t>
            </a:r>
          </a:p>
          <a:p>
            <a:pPr algn="just" rtl="1"/>
            <a:endParaRPr lang="en-US" dirty="0">
              <a:cs typeface="2  Nazanin" panose="00000400000000000000" pitchFamily="2" charset="-78"/>
            </a:endParaRPr>
          </a:p>
        </p:txBody>
      </p:sp>
    </p:spTree>
    <p:extLst>
      <p:ext uri="{BB962C8B-B14F-4D97-AF65-F5344CB8AC3E}">
        <p14:creationId xmlns:p14="http://schemas.microsoft.com/office/powerpoint/2010/main" val="40738913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a:solidFill>
                  <a:prstClr val="black"/>
                </a:solidFill>
                <a:cs typeface="2  Nazanin" panose="00000400000000000000" pitchFamily="2" charset="-78"/>
              </a:rPr>
              <a:t>ویژگیهای افراد در اخلاق حرفه ای</a:t>
            </a:r>
            <a:endParaRPr lang="en-US" dirty="0">
              <a:cs typeface="2  Nazanin" panose="00000400000000000000" pitchFamily="2" charset="-78"/>
            </a:endParaRPr>
          </a:p>
        </p:txBody>
      </p:sp>
      <p:sp>
        <p:nvSpPr>
          <p:cNvPr id="3" name="Content Placeholder 2"/>
          <p:cNvSpPr>
            <a:spLocks noGrp="1"/>
          </p:cNvSpPr>
          <p:nvPr>
            <p:ph idx="1"/>
          </p:nvPr>
        </p:nvSpPr>
        <p:spPr/>
        <p:txBody>
          <a:bodyPr/>
          <a:lstStyle/>
          <a:p>
            <a:pPr algn="r" rtl="1"/>
            <a:r>
              <a:rPr lang="fa-IR" b="1" dirty="0" smtClean="0">
                <a:cs typeface="2  Nazanin" panose="00000400000000000000" pitchFamily="2" charset="-78"/>
              </a:rPr>
              <a:t>صادق بودن</a:t>
            </a:r>
          </a:p>
          <a:p>
            <a:pPr algn="r" rtl="1"/>
            <a:r>
              <a:rPr lang="fa-IR" dirty="0" smtClean="0">
                <a:cs typeface="2  Nazanin" panose="00000400000000000000" pitchFamily="2" charset="-78"/>
              </a:rPr>
              <a:t>مخالف ریاکاری و دورویی است؛ به ندای وجدان خود گوش فرا می‌دهد؛ در همه حال به شرافت‌مندی توجه می‌کند؛ شجاع و با شهامت است.</a:t>
            </a:r>
          </a:p>
          <a:p>
            <a:pPr algn="r" rtl="1"/>
            <a:endParaRPr lang="en-US" dirty="0">
              <a:cs typeface="2  Nazanin" panose="00000400000000000000" pitchFamily="2" charset="-78"/>
            </a:endParaRPr>
          </a:p>
        </p:txBody>
      </p:sp>
    </p:spTree>
    <p:extLst>
      <p:ext uri="{BB962C8B-B14F-4D97-AF65-F5344CB8AC3E}">
        <p14:creationId xmlns:p14="http://schemas.microsoft.com/office/powerpoint/2010/main" val="14110061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a:solidFill>
                  <a:prstClr val="black"/>
                </a:solidFill>
                <a:cs typeface="2  Nazanin" panose="00000400000000000000" pitchFamily="2" charset="-78"/>
              </a:rPr>
              <a:t>ویژگیهای افراد در اخلاق حرفه ای</a:t>
            </a:r>
            <a:endParaRPr lang="en-US" dirty="0">
              <a:cs typeface="2  Nazanin" panose="00000400000000000000" pitchFamily="2" charset="-78"/>
            </a:endParaRPr>
          </a:p>
        </p:txBody>
      </p:sp>
      <p:sp>
        <p:nvSpPr>
          <p:cNvPr id="3" name="Content Placeholder 2"/>
          <p:cNvSpPr>
            <a:spLocks noGrp="1"/>
          </p:cNvSpPr>
          <p:nvPr>
            <p:ph idx="1"/>
          </p:nvPr>
        </p:nvSpPr>
        <p:spPr/>
        <p:txBody>
          <a:bodyPr/>
          <a:lstStyle/>
          <a:p>
            <a:pPr algn="just" rtl="1"/>
            <a:r>
              <a:rPr lang="fa-IR" b="1" dirty="0" smtClean="0">
                <a:cs typeface="2  Nazanin" panose="00000400000000000000" pitchFamily="2" charset="-78"/>
              </a:rPr>
              <a:t>احترام به دیگران</a:t>
            </a:r>
          </a:p>
          <a:p>
            <a:pPr algn="just" rtl="1"/>
            <a:r>
              <a:rPr lang="fa-IR" dirty="0" smtClean="0">
                <a:cs typeface="2  Nazanin" panose="00000400000000000000" pitchFamily="2" charset="-78"/>
              </a:rPr>
              <a:t>به حقوق دیگران احترام می‌گذارد؛ به نظر دیگران احترام می‌گذارد؛ خوش‌قول و وقت‌شناس است؛ به دیگران حق تصمیم‌گیری می‌دهد؛ تنها منافع خود را مرجح نمی‌داند.</a:t>
            </a:r>
          </a:p>
          <a:p>
            <a:pPr algn="just" rtl="1"/>
            <a:endParaRPr lang="en-US" dirty="0">
              <a:cs typeface="2  Nazanin" panose="00000400000000000000" pitchFamily="2" charset="-78"/>
            </a:endParaRPr>
          </a:p>
        </p:txBody>
      </p:sp>
    </p:spTree>
    <p:extLst>
      <p:ext uri="{BB962C8B-B14F-4D97-AF65-F5344CB8AC3E}">
        <p14:creationId xmlns:p14="http://schemas.microsoft.com/office/powerpoint/2010/main" val="32937853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a:solidFill>
                  <a:prstClr val="black"/>
                </a:solidFill>
                <a:cs typeface="2  Nazanin" panose="00000400000000000000" pitchFamily="2" charset="-78"/>
              </a:rPr>
              <a:t>ویژگیهای افراد در اخلاق حرفه ای</a:t>
            </a:r>
            <a:endParaRPr lang="en-US" dirty="0">
              <a:cs typeface="2  Nazanin" panose="00000400000000000000" pitchFamily="2" charset="-78"/>
            </a:endParaRPr>
          </a:p>
        </p:txBody>
      </p:sp>
      <p:sp>
        <p:nvSpPr>
          <p:cNvPr id="3" name="Content Placeholder 2"/>
          <p:cNvSpPr>
            <a:spLocks noGrp="1"/>
          </p:cNvSpPr>
          <p:nvPr>
            <p:ph idx="1"/>
          </p:nvPr>
        </p:nvSpPr>
        <p:spPr/>
        <p:txBody>
          <a:bodyPr/>
          <a:lstStyle/>
          <a:p>
            <a:pPr algn="just" rtl="1"/>
            <a:r>
              <a:rPr lang="fa-IR" b="1" dirty="0" smtClean="0">
                <a:cs typeface="2  Nazanin" panose="00000400000000000000" pitchFamily="2" charset="-78"/>
              </a:rPr>
              <a:t>رعایت و احترام نسبت به ارزش‌ها و هنجارهای اجتماعی</a:t>
            </a:r>
          </a:p>
          <a:p>
            <a:pPr algn="just" rtl="1"/>
            <a:r>
              <a:rPr lang="fa-IR" dirty="0" smtClean="0">
                <a:cs typeface="2  Nazanin" panose="00000400000000000000" pitchFamily="2" charset="-78"/>
              </a:rPr>
              <a:t>برای ارزش‌های اجتماعی احترام قائل است؛ در فعالیت‌های اجتماعی مشارکت می‌کند؛ به قوانین اجتماعی احترام می‌گذارد؛ در برخورد با فرهنگ‌های دیگر متعصبانه عمل نمی‌کند.</a:t>
            </a:r>
          </a:p>
          <a:p>
            <a:pPr algn="just" rtl="1"/>
            <a:endParaRPr lang="en-US" dirty="0">
              <a:cs typeface="2  Nazanin" panose="00000400000000000000" pitchFamily="2" charset="-78"/>
            </a:endParaRPr>
          </a:p>
        </p:txBody>
      </p:sp>
    </p:spTree>
    <p:extLst>
      <p:ext uri="{BB962C8B-B14F-4D97-AF65-F5344CB8AC3E}">
        <p14:creationId xmlns:p14="http://schemas.microsoft.com/office/powerpoint/2010/main" val="5819829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a:solidFill>
                  <a:prstClr val="black"/>
                </a:solidFill>
                <a:cs typeface="2  Nazanin" panose="00000400000000000000" pitchFamily="2" charset="-78"/>
              </a:rPr>
              <a:t>ویژگیهای افراد در اخلاق حرفه ای</a:t>
            </a:r>
            <a:endParaRPr lang="en-US" dirty="0">
              <a:cs typeface="2  Nazanin" panose="00000400000000000000" pitchFamily="2" charset="-78"/>
            </a:endParaRPr>
          </a:p>
        </p:txBody>
      </p:sp>
      <p:sp>
        <p:nvSpPr>
          <p:cNvPr id="3" name="Content Placeholder 2"/>
          <p:cNvSpPr>
            <a:spLocks noGrp="1"/>
          </p:cNvSpPr>
          <p:nvPr>
            <p:ph idx="1"/>
          </p:nvPr>
        </p:nvSpPr>
        <p:spPr/>
        <p:txBody>
          <a:bodyPr>
            <a:normAutofit/>
          </a:bodyPr>
          <a:lstStyle/>
          <a:p>
            <a:pPr algn="just" rtl="1"/>
            <a:r>
              <a:rPr lang="fa-IR" b="1" dirty="0" smtClean="0">
                <a:cs typeface="2  Nazanin" panose="00000400000000000000" pitchFamily="2" charset="-78"/>
              </a:rPr>
              <a:t>عدالت و انصاف</a:t>
            </a:r>
          </a:p>
          <a:p>
            <a:pPr algn="just" rtl="1"/>
            <a:r>
              <a:rPr lang="fa-IR" dirty="0" smtClean="0">
                <a:cs typeface="2  Nazanin" panose="00000400000000000000" pitchFamily="2" charset="-78"/>
              </a:rPr>
              <a:t>طرفدار حق است؛ در قضاوت تعصب ندارد؛ بین افراد از لحاظ فرهنگی، طبقه اجتماعی و اقتصادی، نژاد و قومیت تبعیض قائل نمی‌شود.</a:t>
            </a:r>
          </a:p>
        </p:txBody>
      </p:sp>
    </p:spTree>
    <p:extLst>
      <p:ext uri="{BB962C8B-B14F-4D97-AF65-F5344CB8AC3E}">
        <p14:creationId xmlns:p14="http://schemas.microsoft.com/office/powerpoint/2010/main" val="42029045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a:solidFill>
                  <a:prstClr val="black"/>
                </a:solidFill>
                <a:cs typeface="2  Nazanin" panose="00000400000000000000" pitchFamily="2" charset="-78"/>
              </a:rPr>
              <a:t>ویژگیهای افراد در اخلاق حرفه ای</a:t>
            </a:r>
            <a:endParaRPr lang="en-US" dirty="0">
              <a:cs typeface="2  Nazanin" panose="00000400000000000000" pitchFamily="2" charset="-78"/>
            </a:endParaRPr>
          </a:p>
        </p:txBody>
      </p:sp>
      <p:sp>
        <p:nvSpPr>
          <p:cNvPr id="3" name="Content Placeholder 2"/>
          <p:cNvSpPr>
            <a:spLocks noGrp="1"/>
          </p:cNvSpPr>
          <p:nvPr>
            <p:ph idx="1"/>
          </p:nvPr>
        </p:nvSpPr>
        <p:spPr/>
        <p:txBody>
          <a:bodyPr>
            <a:normAutofit/>
          </a:bodyPr>
          <a:lstStyle/>
          <a:p>
            <a:pPr algn="just" rtl="1"/>
            <a:r>
              <a:rPr lang="fa-IR" b="1" dirty="0" smtClean="0">
                <a:cs typeface="2  Nazanin" panose="00000400000000000000" pitchFamily="2" charset="-78"/>
              </a:rPr>
              <a:t>همدردی با دیگران</a:t>
            </a:r>
          </a:p>
          <a:p>
            <a:pPr algn="just" rtl="1"/>
            <a:r>
              <a:rPr lang="fa-IR" dirty="0" smtClean="0">
                <a:cs typeface="2  Nazanin" panose="00000400000000000000" pitchFamily="2" charset="-78"/>
              </a:rPr>
              <a:t>دلسوز و رحیم است؛ در مصائب دیگران شریک می‌شود و از آنان حمایت می‌کند؛ به احساسات دیگران توجه می‌کند؛ مشکلات دیگران را مشکل خود می‌داند.</a:t>
            </a:r>
          </a:p>
        </p:txBody>
      </p:sp>
    </p:spTree>
    <p:extLst>
      <p:ext uri="{BB962C8B-B14F-4D97-AF65-F5344CB8AC3E}">
        <p14:creationId xmlns:p14="http://schemas.microsoft.com/office/powerpoint/2010/main" val="32849120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a:solidFill>
                  <a:prstClr val="black"/>
                </a:solidFill>
                <a:cs typeface="2  Nazanin" panose="00000400000000000000" pitchFamily="2" charset="-78"/>
              </a:rPr>
              <a:t>ویژگیهای افراد در اخلاق حرفه ای</a:t>
            </a:r>
            <a:endParaRPr lang="en-US" dirty="0">
              <a:cs typeface="2  Nazanin" panose="00000400000000000000" pitchFamily="2" charset="-78"/>
            </a:endParaRPr>
          </a:p>
        </p:txBody>
      </p:sp>
      <p:sp>
        <p:nvSpPr>
          <p:cNvPr id="3" name="Content Placeholder 2"/>
          <p:cNvSpPr>
            <a:spLocks noGrp="1"/>
          </p:cNvSpPr>
          <p:nvPr>
            <p:ph idx="1"/>
          </p:nvPr>
        </p:nvSpPr>
        <p:spPr/>
        <p:txBody>
          <a:bodyPr>
            <a:normAutofit/>
          </a:bodyPr>
          <a:lstStyle/>
          <a:p>
            <a:pPr algn="just" rtl="1"/>
            <a:r>
              <a:rPr lang="fa-IR" b="1" dirty="0" smtClean="0">
                <a:cs typeface="2  Nazanin" panose="00000400000000000000" pitchFamily="2" charset="-78"/>
              </a:rPr>
              <a:t>وفاداری</a:t>
            </a:r>
          </a:p>
          <a:p>
            <a:pPr algn="just" rtl="1"/>
            <a:r>
              <a:rPr lang="fa-IR" dirty="0" smtClean="0">
                <a:cs typeface="2  Nazanin" panose="00000400000000000000" pitchFamily="2" charset="-78"/>
              </a:rPr>
              <a:t>به وظایف خود متعهد است؛ رازدار دیگران است؛ معتمد دیگران است.</a:t>
            </a:r>
            <a:endParaRPr lang="en-US" dirty="0">
              <a:cs typeface="2  Nazanin" panose="00000400000000000000" pitchFamily="2" charset="-78"/>
            </a:endParaRPr>
          </a:p>
        </p:txBody>
      </p:sp>
    </p:spTree>
    <p:extLst>
      <p:ext uri="{BB962C8B-B14F-4D97-AF65-F5344CB8AC3E}">
        <p14:creationId xmlns:p14="http://schemas.microsoft.com/office/powerpoint/2010/main" val="32664389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fa-IR" b="1" dirty="0">
                <a:cs typeface="2  Nazanin" panose="00000400000000000000" pitchFamily="2" charset="-78"/>
              </a:rPr>
              <a:t>اصول اخلاقی اولیه</a:t>
            </a:r>
            <a:br>
              <a:rPr lang="fa-IR" b="1" dirty="0">
                <a:cs typeface="2  Nazanin" panose="00000400000000000000" pitchFamily="2" charset="-78"/>
              </a:rPr>
            </a:br>
            <a:endParaRPr lang="en-US" b="1" dirty="0">
              <a:cs typeface="2  Nazanin" panose="00000400000000000000" pitchFamily="2" charset="-78"/>
            </a:endParaRPr>
          </a:p>
        </p:txBody>
      </p:sp>
      <p:sp>
        <p:nvSpPr>
          <p:cNvPr id="3" name="Content Placeholder 2"/>
          <p:cNvSpPr>
            <a:spLocks noGrp="1"/>
          </p:cNvSpPr>
          <p:nvPr>
            <p:ph idx="1"/>
          </p:nvPr>
        </p:nvSpPr>
        <p:spPr/>
        <p:txBody>
          <a:bodyPr/>
          <a:lstStyle/>
          <a:p>
            <a:pPr algn="just" rtl="1"/>
            <a:r>
              <a:rPr lang="fa-IR" dirty="0" smtClean="0">
                <a:cs typeface="2  Nazanin" panose="00000400000000000000" pitchFamily="2" charset="-78"/>
              </a:rPr>
              <a:t>احترام </a:t>
            </a:r>
            <a:r>
              <a:rPr lang="fa-IR" dirty="0" smtClean="0">
                <a:cs typeface="2  Nazanin" panose="00000400000000000000" pitchFamily="2" charset="-78"/>
              </a:rPr>
              <a:t>به سایرین</a:t>
            </a:r>
          </a:p>
          <a:p>
            <a:pPr algn="just" rtl="1"/>
            <a:r>
              <a:rPr lang="fa-IR" dirty="0" smtClean="0">
                <a:cs typeface="2  Nazanin" panose="00000400000000000000" pitchFamily="2" charset="-78"/>
              </a:rPr>
              <a:t>نداشتن شرارت</a:t>
            </a:r>
          </a:p>
          <a:p>
            <a:pPr algn="just" rtl="1"/>
            <a:r>
              <a:rPr lang="fa-IR" dirty="0" smtClean="0">
                <a:cs typeface="2  Nazanin" panose="00000400000000000000" pitchFamily="2" charset="-78"/>
              </a:rPr>
              <a:t>خیرخواهی</a:t>
            </a:r>
          </a:p>
          <a:p>
            <a:pPr algn="just" rtl="1"/>
            <a:r>
              <a:rPr lang="fa-IR" dirty="0" smtClean="0">
                <a:cs typeface="2  Nazanin" panose="00000400000000000000" pitchFamily="2" charset="-78"/>
              </a:rPr>
              <a:t>همدردی</a:t>
            </a:r>
          </a:p>
          <a:p>
            <a:pPr algn="just" rtl="1"/>
            <a:r>
              <a:rPr lang="fa-IR" dirty="0" smtClean="0">
                <a:cs typeface="2  Nazanin" panose="00000400000000000000" pitchFamily="2" charset="-78"/>
              </a:rPr>
              <a:t> </a:t>
            </a:r>
            <a:r>
              <a:rPr lang="fa-IR" dirty="0" smtClean="0">
                <a:cs typeface="2  Nazanin" panose="00000400000000000000" pitchFamily="2" charset="-78"/>
              </a:rPr>
              <a:t>انصاف</a:t>
            </a:r>
          </a:p>
          <a:p>
            <a:pPr algn="just" rtl="1"/>
            <a:endParaRPr lang="en-US" dirty="0">
              <a:cs typeface="2  Nazanin" panose="00000400000000000000" pitchFamily="2" charset="-78"/>
            </a:endParaRPr>
          </a:p>
        </p:txBody>
      </p:sp>
    </p:spTree>
    <p:extLst>
      <p:ext uri="{BB962C8B-B14F-4D97-AF65-F5344CB8AC3E}">
        <p14:creationId xmlns:p14="http://schemas.microsoft.com/office/powerpoint/2010/main" val="2432110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quarter" idx="10"/>
          </p:nvPr>
        </p:nvSpPr>
        <p:spPr/>
        <p:txBody>
          <a:bodyPr/>
          <a:lstStyle/>
          <a:p>
            <a:pPr eaLnBrk="1" hangingPunct="1">
              <a:defRPr/>
            </a:pPr>
            <a:r>
              <a:rPr lang="fa-IR">
                <a:latin typeface="Tahoma" panose="020B0604030504040204" pitchFamily="34" charset="0"/>
              </a:rPr>
              <a:t>پرستاری 86</a:t>
            </a:r>
            <a:endParaRPr lang="en-US">
              <a:latin typeface="Tahoma" panose="020B0604030504040204" pitchFamily="34" charset="0"/>
            </a:endParaRPr>
          </a:p>
        </p:txBody>
      </p:sp>
      <p:sp>
        <p:nvSpPr>
          <p:cNvPr id="753666" name="Rectangle 2"/>
          <p:cNvSpPr>
            <a:spLocks noGrp="1" noChangeArrowheads="1"/>
          </p:cNvSpPr>
          <p:nvPr>
            <p:ph type="title"/>
          </p:nvPr>
        </p:nvSpPr>
        <p:spPr/>
        <p:txBody>
          <a:bodyPr/>
          <a:lstStyle/>
          <a:p>
            <a:pPr eaLnBrk="1" hangingPunct="1">
              <a:defRPr/>
            </a:pPr>
            <a:endParaRPr lang="fa-IR" smtClean="0">
              <a:latin typeface="Arial" pitchFamily="34" charset="0"/>
            </a:endParaRPr>
          </a:p>
        </p:txBody>
      </p:sp>
      <p:sp>
        <p:nvSpPr>
          <p:cNvPr id="753667" name="Rectangle 3"/>
          <p:cNvSpPr>
            <a:spLocks noGrp="1" noChangeArrowheads="1"/>
          </p:cNvSpPr>
          <p:nvPr>
            <p:ph type="body" idx="1"/>
          </p:nvPr>
        </p:nvSpPr>
        <p:spPr bwMode="auto">
          <a:ln>
            <a:miter lim="800000"/>
            <a:headEnd/>
            <a:tailEnd/>
          </a:ln>
        </p:spPr>
        <p:txBody>
          <a:bodyPr vert="horz" wrap="square" lIns="91440" tIns="45720" rIns="91440" bIns="45720" numCol="1" anchor="t" anchorCtr="0" compatLnSpc="1">
            <a:prstTxWarp prst="textNoShape">
              <a:avLst/>
            </a:prstTxWarp>
          </a:bodyPr>
          <a:lstStyle/>
          <a:p>
            <a:pPr eaLnBrk="1" hangingPunct="1">
              <a:defRPr/>
            </a:pPr>
            <a:endParaRPr lang="fa-IR" smtClean="0"/>
          </a:p>
        </p:txBody>
      </p:sp>
      <p:pic>
        <p:nvPicPr>
          <p:cNvPr id="6149" name="Picture 6" descr="Alicia'sBDayRosesDES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868789"/>
      </p:ext>
    </p:extLst>
  </p:cSld>
  <p:clrMapOvr>
    <a:masterClrMapping/>
  </p:clrMapOvr>
  <p:transition advTm="15000">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a:cs typeface="2  Nazanin" panose="00000400000000000000" pitchFamily="2" charset="-78"/>
              </a:rPr>
              <a:t>اصول راهبردی اخلاق حرفه‌ای در اسلام </a:t>
            </a:r>
            <a:endParaRPr lang="en-US" b="1" dirty="0">
              <a:cs typeface="2  Nazanin" panose="00000400000000000000" pitchFamily="2" charset="-78"/>
            </a:endParaRPr>
          </a:p>
        </p:txBody>
      </p:sp>
      <p:sp>
        <p:nvSpPr>
          <p:cNvPr id="3" name="Content Placeholder 2"/>
          <p:cNvSpPr>
            <a:spLocks noGrp="1"/>
          </p:cNvSpPr>
          <p:nvPr>
            <p:ph idx="1"/>
          </p:nvPr>
        </p:nvSpPr>
        <p:spPr/>
        <p:txBody>
          <a:bodyPr/>
          <a:lstStyle/>
          <a:p>
            <a:pPr marL="0" indent="0" algn="just" rtl="1">
              <a:buNone/>
            </a:pPr>
            <a:r>
              <a:rPr lang="fa-IR" dirty="0" smtClean="0">
                <a:cs typeface="2  Nazanin" panose="00000400000000000000" pitchFamily="2" charset="-78"/>
              </a:rPr>
              <a:t> </a:t>
            </a:r>
            <a:r>
              <a:rPr lang="fa-IR" dirty="0" smtClean="0">
                <a:cs typeface="2  Nazanin" panose="00000400000000000000" pitchFamily="2" charset="-78"/>
              </a:rPr>
              <a:t>برای تعیین مؤلفه‌های کاربردی اخلاق حرفه‌ای(اسلامی)، می‌توان از اصول راهبردی اخلاق حرفه‌ای در اسلام استفاده کرد؛ اصول راهبردی اصلی (در اسلام) عبارت‌اند از: </a:t>
            </a:r>
            <a:endParaRPr lang="fa-IR" dirty="0" smtClean="0">
              <a:cs typeface="2  Nazanin" panose="00000400000000000000" pitchFamily="2" charset="-78"/>
            </a:endParaRPr>
          </a:p>
          <a:p>
            <a:pPr marL="0" indent="0" algn="just" rtl="1">
              <a:buNone/>
            </a:pPr>
            <a:r>
              <a:rPr lang="fa-IR" dirty="0" smtClean="0">
                <a:cs typeface="2  Nazanin" panose="00000400000000000000" pitchFamily="2" charset="-78"/>
              </a:rPr>
              <a:t>احترام </a:t>
            </a:r>
            <a:r>
              <a:rPr lang="fa-IR" dirty="0" smtClean="0">
                <a:cs typeface="2  Nazanin" panose="00000400000000000000" pitchFamily="2" charset="-78"/>
              </a:rPr>
              <a:t>اصیل و نامشروط به </a:t>
            </a:r>
            <a:r>
              <a:rPr lang="fa-IR" dirty="0" smtClean="0">
                <a:cs typeface="2  Nazanin" panose="00000400000000000000" pitchFamily="2" charset="-78"/>
              </a:rPr>
              <a:t>انسان‌ها</a:t>
            </a:r>
          </a:p>
          <a:p>
            <a:pPr marL="0" indent="0" algn="just" rtl="1">
              <a:buNone/>
            </a:pPr>
            <a:r>
              <a:rPr lang="fa-IR" dirty="0" smtClean="0">
                <a:cs typeface="2  Nazanin" panose="00000400000000000000" pitchFamily="2" charset="-78"/>
              </a:rPr>
              <a:t> </a:t>
            </a:r>
            <a:r>
              <a:rPr lang="fa-IR" dirty="0" smtClean="0">
                <a:cs typeface="2  Nazanin" panose="00000400000000000000" pitchFamily="2" charset="-78"/>
              </a:rPr>
              <a:t>رعایت آزادی </a:t>
            </a:r>
            <a:r>
              <a:rPr lang="fa-IR" dirty="0" smtClean="0">
                <a:cs typeface="2  Nazanin" panose="00000400000000000000" pitchFamily="2" charset="-78"/>
              </a:rPr>
              <a:t>انسان‌ها</a:t>
            </a:r>
          </a:p>
          <a:p>
            <a:pPr marL="0" indent="0" algn="just" rtl="1">
              <a:buNone/>
            </a:pPr>
            <a:r>
              <a:rPr lang="fa-IR" dirty="0" smtClean="0">
                <a:cs typeface="2  Nazanin" panose="00000400000000000000" pitchFamily="2" charset="-78"/>
              </a:rPr>
              <a:t> </a:t>
            </a:r>
            <a:r>
              <a:rPr lang="fa-IR" dirty="0" smtClean="0">
                <a:cs typeface="2  Nazanin" panose="00000400000000000000" pitchFamily="2" charset="-78"/>
              </a:rPr>
              <a:t>برقراری عدالت در مورد </a:t>
            </a:r>
            <a:r>
              <a:rPr lang="fa-IR" dirty="0" smtClean="0">
                <a:cs typeface="2  Nazanin" panose="00000400000000000000" pitchFamily="2" charset="-78"/>
              </a:rPr>
              <a:t>انسان‌ها</a:t>
            </a:r>
          </a:p>
          <a:p>
            <a:pPr marL="0" indent="0" algn="just" rtl="1">
              <a:buNone/>
            </a:pPr>
            <a:r>
              <a:rPr lang="fa-IR" dirty="0" smtClean="0">
                <a:cs typeface="2  Nazanin" panose="00000400000000000000" pitchFamily="2" charset="-78"/>
              </a:rPr>
              <a:t> </a:t>
            </a:r>
            <a:r>
              <a:rPr lang="fa-IR" dirty="0" smtClean="0">
                <a:cs typeface="2  Nazanin" panose="00000400000000000000" pitchFamily="2" charset="-78"/>
              </a:rPr>
              <a:t>امانت‌ورزی در رفتار و بینش </a:t>
            </a:r>
            <a:r>
              <a:rPr lang="fa-IR" dirty="0" smtClean="0">
                <a:cs typeface="2  Nazanin" panose="00000400000000000000" pitchFamily="2" charset="-78"/>
              </a:rPr>
              <a:t>شخصی</a:t>
            </a:r>
            <a:endParaRPr lang="en-US" dirty="0">
              <a:cs typeface="2  Nazanin" panose="00000400000000000000" pitchFamily="2" charset="-78"/>
            </a:endParaRPr>
          </a:p>
        </p:txBody>
      </p:sp>
    </p:spTree>
    <p:extLst>
      <p:ext uri="{BB962C8B-B14F-4D97-AF65-F5344CB8AC3E}">
        <p14:creationId xmlns:p14="http://schemas.microsoft.com/office/powerpoint/2010/main" val="41327309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fa-IR" b="1" dirty="0">
                <a:cs typeface="2  Nazanin" panose="00000400000000000000" pitchFamily="2" charset="-78"/>
              </a:rPr>
              <a:t>اخلاق پزشکی</a:t>
            </a:r>
            <a:br>
              <a:rPr lang="fa-IR" b="1" dirty="0">
                <a:cs typeface="2  Nazanin" panose="00000400000000000000" pitchFamily="2" charset="-78"/>
              </a:rPr>
            </a:br>
            <a:endParaRPr lang="en-US" b="1" dirty="0">
              <a:cs typeface="2  Nazanin" panose="00000400000000000000" pitchFamily="2" charset="-78"/>
            </a:endParaRPr>
          </a:p>
        </p:txBody>
      </p:sp>
      <p:sp>
        <p:nvSpPr>
          <p:cNvPr id="3" name="Content Placeholder 2"/>
          <p:cNvSpPr>
            <a:spLocks noGrp="1"/>
          </p:cNvSpPr>
          <p:nvPr>
            <p:ph idx="1"/>
          </p:nvPr>
        </p:nvSpPr>
        <p:spPr/>
        <p:txBody>
          <a:bodyPr/>
          <a:lstStyle/>
          <a:p>
            <a:pPr algn="just" rtl="1"/>
            <a:r>
              <a:rPr lang="fa-IR" dirty="0" smtClean="0">
                <a:cs typeface="2  Nazanin" panose="00000400000000000000" pitchFamily="2" charset="-78"/>
              </a:rPr>
              <a:t>اخلاق </a:t>
            </a:r>
            <a:r>
              <a:rPr lang="fa-IR" dirty="0" smtClean="0">
                <a:cs typeface="2  Nazanin" panose="00000400000000000000" pitchFamily="2" charset="-78"/>
              </a:rPr>
              <a:t>پزشکی </a:t>
            </a:r>
            <a:r>
              <a:rPr lang="en-US" dirty="0" smtClean="0">
                <a:cs typeface="2  Nazanin" panose="00000400000000000000" pitchFamily="2" charset="-78"/>
              </a:rPr>
              <a:t>Medical ethics </a:t>
            </a:r>
            <a:r>
              <a:rPr lang="fa-IR" dirty="0">
                <a:cs typeface="2  Nazanin" panose="00000400000000000000" pitchFamily="2" charset="-78"/>
              </a:rPr>
              <a:t> </a:t>
            </a:r>
            <a:r>
              <a:rPr lang="fa-IR" dirty="0" smtClean="0">
                <a:cs typeface="2  Nazanin" panose="00000400000000000000" pitchFamily="2" charset="-78"/>
              </a:rPr>
              <a:t>س</a:t>
            </a:r>
            <a:r>
              <a:rPr lang="fa-IR" dirty="0" smtClean="0">
                <a:cs typeface="2  Nazanin" panose="00000400000000000000" pitchFamily="2" charset="-78"/>
              </a:rPr>
              <a:t>یستمی </a:t>
            </a:r>
            <a:r>
              <a:rPr lang="fa-IR" dirty="0" smtClean="0">
                <a:cs typeface="2  Nazanin" panose="00000400000000000000" pitchFamily="2" charset="-78"/>
              </a:rPr>
              <a:t>از اصول و قواعد اخلاقی است که ارزش‌ها و قضاوت‌ها را در حوزه پزشکی بکار می‌گیرد. به عنوان یک رشته علمی، اخلاق پزشکی کاربردهای عملی خودش را در موقعیت‌های بالینی هم‌زمان با کار روی تاریخ، فلسفه، الهیات و جامعه‌شناسی در برمی‌گیرد. </a:t>
            </a:r>
          </a:p>
          <a:p>
            <a:pPr algn="just" rtl="1"/>
            <a:endParaRPr lang="en-US" dirty="0">
              <a:cs typeface="2  Nazanin" panose="00000400000000000000" pitchFamily="2" charset="-78"/>
            </a:endParaRPr>
          </a:p>
        </p:txBody>
      </p:sp>
    </p:spTree>
    <p:extLst>
      <p:ext uri="{BB962C8B-B14F-4D97-AF65-F5344CB8AC3E}">
        <p14:creationId xmlns:p14="http://schemas.microsoft.com/office/powerpoint/2010/main" val="28858778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fa-IR" b="1" dirty="0">
                <a:cs typeface="2  Nazanin" panose="00000400000000000000" pitchFamily="2" charset="-78"/>
              </a:rPr>
              <a:t>اصول اخلاق پزشکی</a:t>
            </a:r>
            <a:br>
              <a:rPr lang="fa-IR" b="1" dirty="0">
                <a:cs typeface="2  Nazanin" panose="00000400000000000000" pitchFamily="2" charset="-78"/>
              </a:rPr>
            </a:br>
            <a:endParaRPr lang="en-US" b="1" dirty="0">
              <a:cs typeface="2  Nazanin" panose="00000400000000000000" pitchFamily="2" charset="-78"/>
            </a:endParaRPr>
          </a:p>
        </p:txBody>
      </p:sp>
      <p:sp>
        <p:nvSpPr>
          <p:cNvPr id="3" name="Content Placeholder 2"/>
          <p:cNvSpPr>
            <a:spLocks noGrp="1"/>
          </p:cNvSpPr>
          <p:nvPr>
            <p:ph idx="1"/>
          </p:nvPr>
        </p:nvSpPr>
        <p:spPr/>
        <p:txBody>
          <a:bodyPr/>
          <a:lstStyle/>
          <a:p>
            <a:pPr algn="just" rtl="1"/>
            <a:r>
              <a:rPr lang="fa-IR" dirty="0" smtClean="0">
                <a:cs typeface="2  Nazanin" panose="00000400000000000000" pitchFamily="2" charset="-78"/>
              </a:rPr>
              <a:t>خودمختاری </a:t>
            </a:r>
            <a:r>
              <a:rPr lang="fa-IR" dirty="0" smtClean="0">
                <a:cs typeface="2  Nazanin" panose="00000400000000000000" pitchFamily="2" charset="-78"/>
              </a:rPr>
              <a:t>و احترام به حق انتخاب بیمار</a:t>
            </a:r>
          </a:p>
          <a:p>
            <a:pPr algn="just" rtl="1"/>
            <a:r>
              <a:rPr lang="fa-IR" dirty="0" smtClean="0">
                <a:cs typeface="2  Nazanin" panose="00000400000000000000" pitchFamily="2" charset="-78"/>
              </a:rPr>
              <a:t>اصل عدم </a:t>
            </a:r>
            <a:r>
              <a:rPr lang="fa-IR" dirty="0" smtClean="0">
                <a:cs typeface="2  Nazanin" panose="00000400000000000000" pitchFamily="2" charset="-78"/>
              </a:rPr>
              <a:t>اضرار (ضرررسانی)</a:t>
            </a:r>
            <a:endParaRPr lang="fa-IR" dirty="0" smtClean="0">
              <a:cs typeface="2  Nazanin" panose="00000400000000000000" pitchFamily="2" charset="-78"/>
            </a:endParaRPr>
          </a:p>
          <a:p>
            <a:pPr algn="just" rtl="1"/>
            <a:r>
              <a:rPr lang="fa-IR" dirty="0" smtClean="0">
                <a:cs typeface="2  Nazanin" panose="00000400000000000000" pitchFamily="2" charset="-78"/>
              </a:rPr>
              <a:t>اصل سودرسانی</a:t>
            </a:r>
          </a:p>
          <a:p>
            <a:pPr algn="just" rtl="1"/>
            <a:r>
              <a:rPr lang="fa-IR" dirty="0" smtClean="0">
                <a:cs typeface="2  Nazanin" panose="00000400000000000000" pitchFamily="2" charset="-78"/>
              </a:rPr>
              <a:t>اصل عدالت</a:t>
            </a:r>
          </a:p>
          <a:p>
            <a:pPr algn="just" rtl="1"/>
            <a:endParaRPr lang="en-US" dirty="0">
              <a:cs typeface="2  Nazanin" panose="00000400000000000000" pitchFamily="2" charset="-78"/>
            </a:endParaRPr>
          </a:p>
        </p:txBody>
      </p:sp>
    </p:spTree>
    <p:extLst>
      <p:ext uri="{BB962C8B-B14F-4D97-AF65-F5344CB8AC3E}">
        <p14:creationId xmlns:p14="http://schemas.microsoft.com/office/powerpoint/2010/main" val="23072802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endParaRPr lang="en-US" dirty="0">
              <a:cs typeface="2  Nazanin" panose="00000400000000000000" pitchFamily="2" charset="-78"/>
            </a:endParaRPr>
          </a:p>
        </p:txBody>
      </p:sp>
      <p:sp>
        <p:nvSpPr>
          <p:cNvPr id="3" name="Content Placeholder 2"/>
          <p:cNvSpPr>
            <a:spLocks noGrp="1"/>
          </p:cNvSpPr>
          <p:nvPr>
            <p:ph idx="1"/>
          </p:nvPr>
        </p:nvSpPr>
        <p:spPr/>
        <p:txBody>
          <a:bodyPr/>
          <a:lstStyle/>
          <a:p>
            <a:pPr algn="just" rtl="1"/>
            <a:r>
              <a:rPr lang="fa-IR" dirty="0" smtClean="0">
                <a:cs typeface="2  Nazanin" panose="00000400000000000000" pitchFamily="2" charset="-78"/>
              </a:rPr>
              <a:t>اصول چهارگانه اخلاق حرفه ای به تحقق عدالت در پزشکی کمک می کند </a:t>
            </a:r>
          </a:p>
          <a:p>
            <a:pPr algn="just" rtl="1"/>
            <a:r>
              <a:rPr lang="fa-IR" dirty="0" smtClean="0">
                <a:cs typeface="2  Nazanin" panose="00000400000000000000" pitchFamily="2" charset="-78"/>
              </a:rPr>
              <a:t>احترام به حق انتخاب بیمار</a:t>
            </a:r>
            <a:r>
              <a:rPr lang="fa-IR" dirty="0" smtClean="0">
                <a:cs typeface="2  Nazanin" panose="00000400000000000000" pitchFamily="2" charset="-78"/>
              </a:rPr>
              <a:t>، ارائه </a:t>
            </a:r>
            <a:r>
              <a:rPr lang="fa-IR" dirty="0" smtClean="0">
                <a:cs typeface="2  Nazanin" panose="00000400000000000000" pitchFamily="2" charset="-78"/>
              </a:rPr>
              <a:t>اقدامات مفید و سودمند</a:t>
            </a:r>
            <a:r>
              <a:rPr lang="fa-IR" dirty="0" smtClean="0">
                <a:cs typeface="2  Nazanin" panose="00000400000000000000" pitchFamily="2" charset="-78"/>
              </a:rPr>
              <a:t>، جلوگیری </a:t>
            </a:r>
            <a:r>
              <a:rPr lang="fa-IR" dirty="0" smtClean="0">
                <a:cs typeface="2  Nazanin" panose="00000400000000000000" pitchFamily="2" charset="-78"/>
              </a:rPr>
              <a:t>از آسیب و صدمه و عدالت از مواردی است که پزشکان باید در حق بیماران خود رعایت کنند</a:t>
            </a:r>
            <a:r>
              <a:rPr lang="fa-IR" dirty="0" smtClean="0">
                <a:cs typeface="2  Nazanin" panose="00000400000000000000" pitchFamily="2" charset="-78"/>
              </a:rPr>
              <a:t>. اعتماد </a:t>
            </a:r>
            <a:r>
              <a:rPr lang="fa-IR" dirty="0" smtClean="0">
                <a:cs typeface="2  Nazanin" panose="00000400000000000000" pitchFamily="2" charset="-78"/>
              </a:rPr>
              <a:t>و اطمینان در پزشکی یکی از معیارهای احترام به اختیار بیماران است</a:t>
            </a:r>
            <a:r>
              <a:rPr lang="fa-IR" dirty="0" smtClean="0">
                <a:cs typeface="2  Nazanin" panose="00000400000000000000" pitchFamily="2" charset="-78"/>
              </a:rPr>
              <a:t>. وفای </a:t>
            </a:r>
            <a:r>
              <a:rPr lang="fa-IR" dirty="0" smtClean="0">
                <a:cs typeface="2  Nazanin" panose="00000400000000000000" pitchFamily="2" charset="-78"/>
              </a:rPr>
              <a:t>به عهد از اصول احترام به شخصیت و استقلال افراد به شمار می رود.</a:t>
            </a:r>
          </a:p>
          <a:p>
            <a:pPr algn="just" rtl="1"/>
            <a:endParaRPr lang="en-US" dirty="0">
              <a:cs typeface="2  Nazanin" panose="00000400000000000000" pitchFamily="2" charset="-78"/>
            </a:endParaRPr>
          </a:p>
        </p:txBody>
      </p:sp>
    </p:spTree>
    <p:extLst>
      <p:ext uri="{BB962C8B-B14F-4D97-AF65-F5344CB8AC3E}">
        <p14:creationId xmlns:p14="http://schemas.microsoft.com/office/powerpoint/2010/main" val="15718144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smtClean="0">
                <a:cs typeface="2  Nazanin" panose="00000400000000000000" pitchFamily="2" charset="-78"/>
              </a:rPr>
              <a:t>معیارها و ارزش‌ها در اصول اخلاق پزشکی</a:t>
            </a:r>
            <a:endParaRPr lang="en-US" b="1" dirty="0">
              <a:cs typeface="2  Nazanin" panose="00000400000000000000" pitchFamily="2" charset="-78"/>
            </a:endParaRPr>
          </a:p>
        </p:txBody>
      </p:sp>
      <p:sp>
        <p:nvSpPr>
          <p:cNvPr id="3" name="Content Placeholder 2"/>
          <p:cNvSpPr>
            <a:spLocks noGrp="1"/>
          </p:cNvSpPr>
          <p:nvPr>
            <p:ph idx="1"/>
          </p:nvPr>
        </p:nvSpPr>
        <p:spPr/>
        <p:txBody>
          <a:bodyPr/>
          <a:lstStyle/>
          <a:p>
            <a:pPr algn="just" rtl="1"/>
            <a:r>
              <a:rPr lang="fa-IR" dirty="0" smtClean="0">
                <a:cs typeface="2  Nazanin" panose="00000400000000000000" pitchFamily="2" charset="-78"/>
              </a:rPr>
              <a:t>چارچوب رایج در تحلیل اخلاق پزشکی روش بکارگیری «اصول۴ گانه» است که توسط تام بیوچامپ و جیمز چیلدرس در کتابشان به نام «قوانین اصول اخلاق زیستی پزشکی» فرض مسلم دانسته شده‌است. این روش، ۴ اصل اخلاقی اولیه و ساده را شناسایی می‌کند که در تعامل با یکدیگر سنجیده و داوری می‌شوند و توجه فرد را به سمت حدود و وسعت کاربردشان جلب می‌کنند. این چهار اصل عبارتند از: </a:t>
            </a:r>
            <a:endParaRPr lang="en-US" dirty="0">
              <a:cs typeface="2  Nazanin" panose="00000400000000000000" pitchFamily="2" charset="-78"/>
            </a:endParaRPr>
          </a:p>
        </p:txBody>
      </p:sp>
    </p:spTree>
    <p:extLst>
      <p:ext uri="{BB962C8B-B14F-4D97-AF65-F5344CB8AC3E}">
        <p14:creationId xmlns:p14="http://schemas.microsoft.com/office/powerpoint/2010/main" val="14370422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a:solidFill>
                  <a:prstClr val="black"/>
                </a:solidFill>
                <a:cs typeface="2  Nazanin" panose="00000400000000000000" pitchFamily="2" charset="-78"/>
              </a:rPr>
              <a:t>معیارها و ارزش‌ها در اصول اخلاق پزشکی</a:t>
            </a:r>
            <a:endParaRPr lang="en-US" dirty="0">
              <a:cs typeface="2  Nazanin" panose="00000400000000000000" pitchFamily="2" charset="-78"/>
            </a:endParaRPr>
          </a:p>
        </p:txBody>
      </p:sp>
      <p:sp>
        <p:nvSpPr>
          <p:cNvPr id="3" name="Content Placeholder 2"/>
          <p:cNvSpPr>
            <a:spLocks noGrp="1"/>
          </p:cNvSpPr>
          <p:nvPr>
            <p:ph idx="1"/>
          </p:nvPr>
        </p:nvSpPr>
        <p:spPr/>
        <p:txBody>
          <a:bodyPr>
            <a:normAutofit lnSpcReduction="10000"/>
          </a:bodyPr>
          <a:lstStyle/>
          <a:p>
            <a:pPr algn="just" rtl="1"/>
            <a:r>
              <a:rPr lang="fa-IR" dirty="0" smtClean="0">
                <a:cs typeface="2  Nazanin" panose="00000400000000000000" pitchFamily="2" charset="-78"/>
              </a:rPr>
              <a:t>1.</a:t>
            </a:r>
            <a:r>
              <a:rPr lang="fa-IR" dirty="0" smtClean="0">
                <a:cs typeface="2  Nazanin" panose="00000400000000000000" pitchFamily="2" charset="-78"/>
              </a:rPr>
              <a:t>	احترام به خود مختاری و استقلال فردی یعنی بیمار حق دارد روش درمان خود را انتخاب کند یا از آن امتناع کند.</a:t>
            </a:r>
          </a:p>
          <a:p>
            <a:pPr algn="just" rtl="1"/>
            <a:r>
              <a:rPr lang="fa-IR" dirty="0" smtClean="0">
                <a:cs typeface="2  Nazanin" panose="00000400000000000000" pitchFamily="2" charset="-78"/>
              </a:rPr>
              <a:t>2.	سودرسانی یعنی فرد شاغل در این حوزه باید به نفع بیمار و سود او عمل کند.</a:t>
            </a:r>
          </a:p>
          <a:p>
            <a:pPr algn="just" rtl="1"/>
            <a:r>
              <a:rPr lang="fa-IR" dirty="0" smtClean="0">
                <a:cs typeface="2  Nazanin" panose="00000400000000000000" pitchFamily="2" charset="-78"/>
              </a:rPr>
              <a:t>3.	عدم ضرررسانی یعنی به فرد آسیبی وارد نشود.</a:t>
            </a:r>
          </a:p>
          <a:p>
            <a:pPr algn="just" rtl="1"/>
            <a:r>
              <a:rPr lang="fa-IR" dirty="0" smtClean="0">
                <a:cs typeface="2  Nazanin" panose="00000400000000000000" pitchFamily="2" charset="-78"/>
              </a:rPr>
              <a:t>4.	عدالت یعنی مسائل مربوط به توزیع منابع بهداشتی درمانی کمیاب و تصمیم‌گیری در مورد اینکه چه کسی چه درمانی را دریافت می‌کند، عدالت و انصاف و برابری رعایت گردد.</a:t>
            </a:r>
          </a:p>
          <a:p>
            <a:pPr marL="0" indent="0" algn="just" rtl="1">
              <a:buNone/>
            </a:pPr>
            <a:endParaRPr lang="en-US" dirty="0">
              <a:cs typeface="2  Nazanin" panose="00000400000000000000" pitchFamily="2" charset="-78"/>
            </a:endParaRPr>
          </a:p>
        </p:txBody>
      </p:sp>
    </p:spTree>
    <p:extLst>
      <p:ext uri="{BB962C8B-B14F-4D97-AF65-F5344CB8AC3E}">
        <p14:creationId xmlns:p14="http://schemas.microsoft.com/office/powerpoint/2010/main" val="29136860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a:solidFill>
                  <a:prstClr val="black"/>
                </a:solidFill>
                <a:cs typeface="2  Nazanin" panose="00000400000000000000" pitchFamily="2" charset="-78"/>
              </a:rPr>
              <a:t>معیارها و ارزش‌ها در اصول اخلاق پزشکی</a:t>
            </a:r>
            <a:endParaRPr lang="en-US" dirty="0">
              <a:cs typeface="2  Nazanin" panose="00000400000000000000" pitchFamily="2" charset="-78"/>
            </a:endParaRPr>
          </a:p>
        </p:txBody>
      </p:sp>
      <p:sp>
        <p:nvSpPr>
          <p:cNvPr id="3" name="Content Placeholder 2"/>
          <p:cNvSpPr>
            <a:spLocks noGrp="1"/>
          </p:cNvSpPr>
          <p:nvPr>
            <p:ph idx="1"/>
          </p:nvPr>
        </p:nvSpPr>
        <p:spPr/>
        <p:txBody>
          <a:bodyPr/>
          <a:lstStyle/>
          <a:p>
            <a:pPr marL="0" indent="0" algn="just" rtl="1">
              <a:buNone/>
            </a:pPr>
            <a:r>
              <a:rPr lang="fa-IR" dirty="0" smtClean="0">
                <a:cs typeface="2  Nazanin" panose="00000400000000000000" pitchFamily="2" charset="-78"/>
              </a:rPr>
              <a:t>دیگر معیارهایی که گاهی اوقات مورد بحث قرار می‌گیرند عبارتند از: </a:t>
            </a:r>
          </a:p>
          <a:p>
            <a:pPr marL="0" indent="0" algn="just" rtl="1">
              <a:buNone/>
            </a:pPr>
            <a:r>
              <a:rPr lang="fa-IR" dirty="0" smtClean="0">
                <a:cs typeface="2  Nazanin" panose="00000400000000000000" pitchFamily="2" charset="-78"/>
              </a:rPr>
              <a:t>• احترام </a:t>
            </a:r>
            <a:r>
              <a:rPr lang="fa-IR" dirty="0" smtClean="0">
                <a:cs typeface="2  Nazanin" panose="00000400000000000000" pitchFamily="2" charset="-78"/>
              </a:rPr>
              <a:t>گذاشتن به افراد یعنی بیمار حق دارد که با حفظ شأن و احترام تحت درمان قرار گیرد.</a:t>
            </a:r>
          </a:p>
          <a:p>
            <a:pPr marL="0" indent="0" algn="just" rtl="1">
              <a:buNone/>
            </a:pPr>
            <a:r>
              <a:rPr lang="fa-IR" dirty="0" smtClean="0">
                <a:cs typeface="2  Nazanin" panose="00000400000000000000" pitchFamily="2" charset="-78"/>
              </a:rPr>
              <a:t>• راستگویی </a:t>
            </a:r>
            <a:r>
              <a:rPr lang="fa-IR" dirty="0" smtClean="0">
                <a:cs typeface="2  Nazanin" panose="00000400000000000000" pitchFamily="2" charset="-78"/>
              </a:rPr>
              <a:t>و صداقت و مفهوم رضایت آگاهانه از زمان مطرح شدن رویدادهای تاریخی محاکمه پزشکان و آزمایش سیفلیس تاسکیگی اهمیت زیادی پیدا کرده‌است.</a:t>
            </a:r>
          </a:p>
          <a:p>
            <a:pPr algn="just" rtl="1"/>
            <a:endParaRPr lang="en-US" dirty="0">
              <a:cs typeface="2  Nazanin" panose="00000400000000000000" pitchFamily="2" charset="-78"/>
            </a:endParaRPr>
          </a:p>
        </p:txBody>
      </p:sp>
    </p:spTree>
    <p:extLst>
      <p:ext uri="{BB962C8B-B14F-4D97-AF65-F5344CB8AC3E}">
        <p14:creationId xmlns:p14="http://schemas.microsoft.com/office/powerpoint/2010/main" val="11689950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endParaRPr lang="en-US" dirty="0">
              <a:cs typeface="2  Nazanin" panose="00000400000000000000" pitchFamily="2" charset="-78"/>
            </a:endParaRPr>
          </a:p>
        </p:txBody>
      </p:sp>
      <p:sp>
        <p:nvSpPr>
          <p:cNvPr id="3" name="Content Placeholder 2"/>
          <p:cNvSpPr>
            <a:spLocks noGrp="1"/>
          </p:cNvSpPr>
          <p:nvPr>
            <p:ph idx="1"/>
          </p:nvPr>
        </p:nvSpPr>
        <p:spPr/>
        <p:txBody>
          <a:bodyPr>
            <a:normAutofit/>
          </a:bodyPr>
          <a:lstStyle/>
          <a:p>
            <a:pPr algn="just" rtl="1"/>
            <a:r>
              <a:rPr lang="fa-IR" dirty="0" smtClean="0">
                <a:cs typeface="2  Nazanin" panose="00000400000000000000" pitchFamily="2" charset="-78"/>
              </a:rPr>
              <a:t>ارزش‌ها و معیارهایی همچون موارد فوق پاسخگوی این که چگونه باید در یک موقعیت خاص اقدام مناسب انجام داد، نیستند بلکه قالبی مفید برای درک تعارضات فراهم می‌کنند. زمانی که ارزش‌های اخلاقی در تضاد و تناقض باشند ممکن است یک چالش اخلاقی یا بحران به وجود بیاید. گاهی اوقات هیچ راه حل مناسبی برای مشکل در اصول اخلاق پزشکی وجود ندارد و گاهی معیارها و ارزش‌های جامعه پزشکی (یعنی بیمارستان و کارکنان آن) با ارزش‌های تک تک بیماران، خانواده‌ها، یا یک جامعه غیر پزشکی بزرگتر در تعارض است. </a:t>
            </a:r>
            <a:endParaRPr lang="en-US" dirty="0">
              <a:cs typeface="2  Nazanin" panose="00000400000000000000" pitchFamily="2" charset="-78"/>
            </a:endParaRPr>
          </a:p>
        </p:txBody>
      </p:sp>
    </p:spTree>
    <p:extLst>
      <p:ext uri="{BB962C8B-B14F-4D97-AF65-F5344CB8AC3E}">
        <p14:creationId xmlns:p14="http://schemas.microsoft.com/office/powerpoint/2010/main" val="36509221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endParaRPr lang="en-US" dirty="0">
              <a:cs typeface="2  Nazanin" panose="00000400000000000000" pitchFamily="2" charset="-78"/>
            </a:endParaRPr>
          </a:p>
        </p:txBody>
      </p:sp>
      <p:sp>
        <p:nvSpPr>
          <p:cNvPr id="3" name="Content Placeholder 2"/>
          <p:cNvSpPr>
            <a:spLocks noGrp="1"/>
          </p:cNvSpPr>
          <p:nvPr>
            <p:ph idx="1"/>
          </p:nvPr>
        </p:nvSpPr>
        <p:spPr/>
        <p:txBody>
          <a:bodyPr>
            <a:normAutofit/>
          </a:bodyPr>
          <a:lstStyle/>
          <a:p>
            <a:pPr marL="0" indent="0" algn="just" rtl="1">
              <a:buNone/>
            </a:pPr>
            <a:r>
              <a:rPr lang="fa-IR" dirty="0" smtClean="0">
                <a:cs typeface="2  Nazanin" panose="00000400000000000000" pitchFamily="2" charset="-78"/>
              </a:rPr>
              <a:t>این درگیری‌ها همچنین می‌تواند بین فراهم کنندگان خدمات بهداشتی درمانی یا در بین اعضای خانواده به وجود بیاید. برخی به‌طور مثال اینطور استدلال می‌کنند که وقتی بیماران از انجام تزریق خون برای نجات زندگی شان اجتناب می‌کنند اصل خودمختاری و سودرسانی در تقابل با هم قرار می‌گیرند و در خصوص ابتلا به بیماری ایدز نیز تا حد زیادی حقیقت پنهان می‌شود. </a:t>
            </a:r>
            <a:endParaRPr lang="en-US" dirty="0">
              <a:cs typeface="2  Nazanin" panose="00000400000000000000" pitchFamily="2" charset="-78"/>
            </a:endParaRPr>
          </a:p>
        </p:txBody>
      </p:sp>
    </p:spTree>
    <p:extLst>
      <p:ext uri="{BB962C8B-B14F-4D97-AF65-F5344CB8AC3E}">
        <p14:creationId xmlns:p14="http://schemas.microsoft.com/office/powerpoint/2010/main" val="40584727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fa-IR" b="1" dirty="0">
                <a:cs typeface="2  Nazanin" panose="00000400000000000000" pitchFamily="2" charset="-78"/>
              </a:rPr>
              <a:t>خودمختاری و استقلال فردی</a:t>
            </a:r>
            <a:br>
              <a:rPr lang="fa-IR" b="1" dirty="0">
                <a:cs typeface="2  Nazanin" panose="00000400000000000000" pitchFamily="2" charset="-78"/>
              </a:rPr>
            </a:br>
            <a:endParaRPr lang="en-US" b="1" dirty="0">
              <a:cs typeface="2  Nazanin" panose="00000400000000000000" pitchFamily="2" charset="-78"/>
            </a:endParaRPr>
          </a:p>
        </p:txBody>
      </p:sp>
      <p:sp>
        <p:nvSpPr>
          <p:cNvPr id="3" name="Content Placeholder 2"/>
          <p:cNvSpPr>
            <a:spLocks noGrp="1"/>
          </p:cNvSpPr>
          <p:nvPr>
            <p:ph idx="1"/>
          </p:nvPr>
        </p:nvSpPr>
        <p:spPr/>
        <p:txBody>
          <a:bodyPr>
            <a:normAutofit lnSpcReduction="10000"/>
          </a:bodyPr>
          <a:lstStyle/>
          <a:p>
            <a:pPr algn="just" rtl="1"/>
            <a:r>
              <a:rPr lang="fa-IR" dirty="0" smtClean="0">
                <a:cs typeface="2  Nazanin" panose="00000400000000000000" pitchFamily="2" charset="-78"/>
              </a:rPr>
              <a:t>اصل </a:t>
            </a:r>
            <a:r>
              <a:rPr lang="fa-IR" dirty="0" smtClean="0">
                <a:cs typeface="2  Nazanin" panose="00000400000000000000" pitchFamily="2" charset="-78"/>
              </a:rPr>
              <a:t>خودمختاری حقوق افراد را برای انجام تصمیم‌گیری فردی تعیین می‌کند. این مسئله در محترم شمردن تک‌تک افراد جامعه و امکان تصمیم‌گیری‌های آگاهانه در مورد موضوعات شخصی توسط خود این افراد برمیگردد. خود مختاری اهمیت بسیار زیادی دارد، ارزش‌های اجتماعی تغییر کرده‌اند تا بتوانند کیفیت و چگونگی مسائل پزشکی را برحسب نتایج و بازده‌ها مشخص کنند، آنچه برای بیماران از شاغلین حوزه پزشکی مهم‌تر است. اهمیت رو به رشد خودمختاری را می‌توان به عنوان یک واکنش اجتماعی به سنت پدرسالارانه در درون نظام سلامت برداشت نمود. </a:t>
            </a:r>
            <a:endParaRPr lang="en-US" dirty="0">
              <a:cs typeface="2  Nazanin" panose="00000400000000000000" pitchFamily="2" charset="-78"/>
            </a:endParaRPr>
          </a:p>
        </p:txBody>
      </p:sp>
    </p:spTree>
    <p:extLst>
      <p:ext uri="{BB962C8B-B14F-4D97-AF65-F5344CB8AC3E}">
        <p14:creationId xmlns:p14="http://schemas.microsoft.com/office/powerpoint/2010/main" val="37207276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smtClean="0">
                <a:cs typeface="2  Nazanin" panose="00000400000000000000" pitchFamily="2" charset="-78"/>
              </a:rPr>
              <a:t>اخلاق کاربردی</a:t>
            </a:r>
            <a:endParaRPr lang="en-US" b="1" dirty="0">
              <a:cs typeface="2  Nazanin" panose="00000400000000000000" pitchFamily="2" charset="-78"/>
            </a:endParaRPr>
          </a:p>
        </p:txBody>
      </p:sp>
      <p:sp>
        <p:nvSpPr>
          <p:cNvPr id="3" name="Content Placeholder 2"/>
          <p:cNvSpPr>
            <a:spLocks noGrp="1"/>
          </p:cNvSpPr>
          <p:nvPr>
            <p:ph idx="1"/>
          </p:nvPr>
        </p:nvSpPr>
        <p:spPr/>
        <p:txBody>
          <a:bodyPr>
            <a:normAutofit fontScale="92500"/>
          </a:bodyPr>
          <a:lstStyle/>
          <a:p>
            <a:pPr algn="just" rtl="1"/>
            <a:r>
              <a:rPr lang="fa-IR" dirty="0" smtClean="0">
                <a:cs typeface="2  Nazanin" panose="00000400000000000000" pitchFamily="2" charset="-78"/>
              </a:rPr>
              <a:t>اخلاق کاربردی در حقیقت زیر مجموعه اخلاق هنجاری است</a:t>
            </a:r>
            <a:r>
              <a:rPr lang="fa-IR" dirty="0" smtClean="0">
                <a:cs typeface="2  Nazanin" panose="00000400000000000000" pitchFamily="2" charset="-78"/>
              </a:rPr>
              <a:t>. به </a:t>
            </a:r>
            <a:r>
              <a:rPr lang="fa-IR" dirty="0" smtClean="0">
                <a:cs typeface="2  Nazanin" panose="00000400000000000000" pitchFamily="2" charset="-78"/>
              </a:rPr>
              <a:t>تعبیر دیگر، اخلاق کاربردی همان اخلاق هنجاری است، البته در حوزه‌های خاصی از زندگی فردی و اجتماعی. </a:t>
            </a:r>
          </a:p>
          <a:p>
            <a:pPr algn="just" rtl="1"/>
            <a:r>
              <a:rPr lang="fa-IR" dirty="0" smtClean="0">
                <a:cs typeface="2  Nazanin" panose="00000400000000000000" pitchFamily="2" charset="-78"/>
              </a:rPr>
              <a:t>اخلاق کاربردی در حقیقت درصدد آن است که کاربرد و اعمال منظم و منطقی نظریه اخلاقی را در حوزه مسائل اخلاقی خاص نشان دهد. مباحثی مانند اخلاق دانش اندوزی و علم اندوزی، اخلاق پژوهش، اخلاق نقد، اخلاق گفتگو، اخلاق محیط زیست، اخلاق سیاست، اخلاق جنسی، اخلاق همسرداری، اخلاق معیشت را می‌توان از مباحث مربوط به اخلاق کاربردی به‌شمار آورد. </a:t>
            </a:r>
          </a:p>
          <a:p>
            <a:pPr algn="just" rtl="1"/>
            <a:endParaRPr lang="en-US" dirty="0">
              <a:cs typeface="2  Nazanin" panose="00000400000000000000" pitchFamily="2" charset="-78"/>
            </a:endParaRPr>
          </a:p>
        </p:txBody>
      </p:sp>
    </p:spTree>
    <p:extLst>
      <p:ext uri="{BB962C8B-B14F-4D97-AF65-F5344CB8AC3E}">
        <p14:creationId xmlns:p14="http://schemas.microsoft.com/office/powerpoint/2010/main" val="11261028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fa-IR" b="1" dirty="0">
                <a:cs typeface="2  Nazanin" panose="00000400000000000000" pitchFamily="2" charset="-78"/>
              </a:rPr>
              <a:t>خودمختاری و استقلال فردی</a:t>
            </a:r>
            <a:br>
              <a:rPr lang="fa-IR" b="1" dirty="0">
                <a:cs typeface="2  Nazanin" panose="00000400000000000000" pitchFamily="2" charset="-78"/>
              </a:rPr>
            </a:br>
            <a:endParaRPr lang="en-US" b="1" dirty="0">
              <a:cs typeface="2  Nazanin" panose="00000400000000000000" pitchFamily="2" charset="-78"/>
            </a:endParaRPr>
          </a:p>
        </p:txBody>
      </p:sp>
      <p:sp>
        <p:nvSpPr>
          <p:cNvPr id="3" name="Content Placeholder 2"/>
          <p:cNvSpPr>
            <a:spLocks noGrp="1"/>
          </p:cNvSpPr>
          <p:nvPr>
            <p:ph idx="1"/>
          </p:nvPr>
        </p:nvSpPr>
        <p:spPr/>
        <p:txBody>
          <a:bodyPr>
            <a:normAutofit/>
          </a:bodyPr>
          <a:lstStyle/>
          <a:p>
            <a:pPr algn="just" rtl="1"/>
            <a:r>
              <a:rPr lang="fa-IR" dirty="0" smtClean="0">
                <a:cs typeface="2  Nazanin" panose="00000400000000000000" pitchFamily="2" charset="-78"/>
              </a:rPr>
              <a:t>برخی </a:t>
            </a:r>
            <a:r>
              <a:rPr lang="fa-IR" dirty="0" smtClean="0">
                <a:cs typeface="2  Nazanin" panose="00000400000000000000" pitchFamily="2" charset="-78"/>
              </a:rPr>
              <a:t>پرسیده‌اند که آیا روند واکنش شدید به پدرسالاری افراطی تاریخی، در جهت خودمختاری بیمار، مانع از بهره صحیح از فرایند پدرسالاری ملایم به ضرر بیماران نشده‌است. احترام به خودمختاری اساس رضایت آگاهانه و دستورالعمل مراقبت‌های پیشرفته‌است. خود مختاری شاخص عمومی سلامت است. مشخصه بسیاری از بیماری‌ها کاهش و فقدان خودمختاری به شیوه‌های گوناگون است. این مسئله باعث می‌شود خودمختاری هم نشانه رفاه و آسایش فردی و هم رفاه و آسایش شغلی باشد.</a:t>
            </a:r>
            <a:endParaRPr lang="en-US" dirty="0">
              <a:cs typeface="2  Nazanin" panose="00000400000000000000" pitchFamily="2" charset="-78"/>
            </a:endParaRPr>
          </a:p>
        </p:txBody>
      </p:sp>
    </p:spTree>
    <p:extLst>
      <p:ext uri="{BB962C8B-B14F-4D97-AF65-F5344CB8AC3E}">
        <p14:creationId xmlns:p14="http://schemas.microsoft.com/office/powerpoint/2010/main" val="1764990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4000" b="1" dirty="0">
                <a:solidFill>
                  <a:prstClr val="black"/>
                </a:solidFill>
                <a:cs typeface="2  Nazanin" panose="00000400000000000000" pitchFamily="2" charset="-78"/>
              </a:rPr>
              <a:t>خودمختاری و استقلال فردی</a:t>
            </a:r>
            <a:endParaRPr lang="en-US" dirty="0">
              <a:cs typeface="2  Nazanin" panose="00000400000000000000" pitchFamily="2" charset="-78"/>
            </a:endParaRPr>
          </a:p>
        </p:txBody>
      </p:sp>
      <p:sp>
        <p:nvSpPr>
          <p:cNvPr id="3" name="Content Placeholder 2"/>
          <p:cNvSpPr>
            <a:spLocks noGrp="1"/>
          </p:cNvSpPr>
          <p:nvPr>
            <p:ph idx="1"/>
          </p:nvPr>
        </p:nvSpPr>
        <p:spPr/>
        <p:txBody>
          <a:bodyPr>
            <a:normAutofit lnSpcReduction="10000"/>
          </a:bodyPr>
          <a:lstStyle/>
          <a:p>
            <a:pPr algn="just" rtl="1"/>
            <a:r>
              <a:rPr lang="fa-IR" dirty="0" smtClean="0">
                <a:cs typeface="2  Nazanin" panose="00000400000000000000" pitchFamily="2" charset="-78"/>
              </a:rPr>
              <a:t>این مقوله دارای نکات ضمنی برای ملاحظه و بررسی اصول اخلاق پزشکیست: " اینکه آیا هدف درمان و مراقبت بهداشتی خوب انجام دادن کاری و سود بردن فردیست؟ "و یا اینکه" هدف درمان و مراقبت بهداشتی خوب انجام دادن کاری برای دیگران و نفع جمعیست ؟" بنا به تعریف اصول اخلاقی یعنی تلاش برای پیدا کردن یک تعادل و موازنه سودبخش بین فعالیت‌های افراد و تأثیر آن بر روی یک جمع گروهی. با در نظر گرفتن خودمختاری به عنوان یک شاخص سنجش، بهره‌مندی از دیدگاه‌های اخلاقی و پزشکی به‌طور هم‌زمان سلامت را مدنظر دارند. </a:t>
            </a:r>
            <a:endParaRPr lang="en-US" dirty="0">
              <a:cs typeface="2  Nazanin" panose="00000400000000000000" pitchFamily="2" charset="-78"/>
            </a:endParaRPr>
          </a:p>
        </p:txBody>
      </p:sp>
    </p:spTree>
    <p:extLst>
      <p:ext uri="{BB962C8B-B14F-4D97-AF65-F5344CB8AC3E}">
        <p14:creationId xmlns:p14="http://schemas.microsoft.com/office/powerpoint/2010/main" val="38834030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4000" b="1" dirty="0">
                <a:solidFill>
                  <a:prstClr val="black"/>
                </a:solidFill>
                <a:cs typeface="2  Nazanin" panose="00000400000000000000" pitchFamily="2" charset="-78"/>
              </a:rPr>
              <a:t>خودمختاری و استقلال فردی</a:t>
            </a:r>
            <a:endParaRPr lang="en-US" dirty="0">
              <a:cs typeface="2  Nazanin" panose="00000400000000000000" pitchFamily="2" charset="-78"/>
            </a:endParaRPr>
          </a:p>
        </p:txBody>
      </p:sp>
      <p:sp>
        <p:nvSpPr>
          <p:cNvPr id="3" name="Content Placeholder 2"/>
          <p:cNvSpPr>
            <a:spLocks noGrp="1"/>
          </p:cNvSpPr>
          <p:nvPr>
            <p:ph idx="1"/>
          </p:nvPr>
        </p:nvSpPr>
        <p:spPr/>
        <p:txBody>
          <a:bodyPr>
            <a:normAutofit fontScale="85000" lnSpcReduction="20000"/>
          </a:bodyPr>
          <a:lstStyle/>
          <a:p>
            <a:pPr algn="just" rtl="1"/>
            <a:r>
              <a:rPr lang="fa-IR" dirty="0" smtClean="0">
                <a:cs typeface="2  Nazanin" panose="00000400000000000000" pitchFamily="2" charset="-78"/>
              </a:rPr>
              <a:t>اغلب </a:t>
            </a:r>
            <a:r>
              <a:rPr lang="fa-IR" dirty="0" smtClean="0">
                <a:cs typeface="2  Nazanin" panose="00000400000000000000" pitchFamily="2" charset="-78"/>
              </a:rPr>
              <a:t>از روانشناسان و روانپزشکان بالینی خواسته می‌شود تا ظرفیت بیمار را برای انجام تصمیم‌گیری‌های مربوط به مرگ و زندگی در پایان زندگی شان ارزیابی کنند. افراد مبتلا به مشکلات روانی مثل توهم و جنون یا افسردگی بالینی ممکن است ظرفیت انجام تصمیم‌گیری‌های پایان حیات را نداشته باشند؛ بنابراین برای این افراد ممکن است تقاضای اجتناب از درمان بخاطر شرایطشان، در نظر گرفته نشود. مگر اینکه در شرایط مواجهه با یک دستورالعمل مراقبت‌های پیشرفته واضح و مشخص قرار داشته باشیم. افرادی که فاقد ظرفیت روانی هستند عموماً بر حسب بهترین منافع شان تحت درمان قرار می‌گیرند. به عبارت دیگر، افرادی که دارای ظرفیت روانی برای انجام تصمیم‌گیری‌های پایان حیات هستند این حق را دارند تا از درمان اجتناب کنند و یک مرگ زودهنگام را انتخاب کنند. در چنین مواردی، روانشناسان و روانپزشکان به نوعی از این حق حمایت می‌کنند. </a:t>
            </a:r>
            <a:endParaRPr lang="en-US" dirty="0">
              <a:cs typeface="2  Nazanin" panose="00000400000000000000" pitchFamily="2" charset="-78"/>
            </a:endParaRPr>
          </a:p>
        </p:txBody>
      </p:sp>
    </p:spTree>
    <p:extLst>
      <p:ext uri="{BB962C8B-B14F-4D97-AF65-F5344CB8AC3E}">
        <p14:creationId xmlns:p14="http://schemas.microsoft.com/office/powerpoint/2010/main" val="41155841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4638"/>
            <a:ext cx="8229600" cy="1143000"/>
          </a:xfrm>
        </p:spPr>
        <p:txBody>
          <a:bodyPr>
            <a:normAutofit fontScale="90000"/>
          </a:bodyPr>
          <a:lstStyle/>
          <a:p>
            <a:pPr algn="just" rtl="1"/>
            <a:r>
              <a:rPr lang="fa-IR" b="1" dirty="0">
                <a:cs typeface="2  Nazanin" panose="00000400000000000000" pitchFamily="2" charset="-78"/>
              </a:rPr>
              <a:t>سودرسانی</a:t>
            </a:r>
            <a:br>
              <a:rPr lang="fa-IR" b="1" dirty="0">
                <a:cs typeface="2  Nazanin" panose="00000400000000000000" pitchFamily="2" charset="-78"/>
              </a:rPr>
            </a:br>
            <a:endParaRPr lang="en-US" b="1" dirty="0">
              <a:cs typeface="2  Nazanin" panose="00000400000000000000" pitchFamily="2" charset="-78"/>
            </a:endParaRPr>
          </a:p>
        </p:txBody>
      </p:sp>
      <p:sp>
        <p:nvSpPr>
          <p:cNvPr id="3" name="Content Placeholder 2"/>
          <p:cNvSpPr>
            <a:spLocks noGrp="1"/>
          </p:cNvSpPr>
          <p:nvPr>
            <p:ph idx="1"/>
          </p:nvPr>
        </p:nvSpPr>
        <p:spPr>
          <a:xfrm>
            <a:off x="533400" y="1600200"/>
            <a:ext cx="8229600" cy="4525963"/>
          </a:xfrm>
        </p:spPr>
        <p:txBody>
          <a:bodyPr>
            <a:normAutofit/>
          </a:bodyPr>
          <a:lstStyle/>
          <a:p>
            <a:pPr marL="0" indent="0" algn="just" rtl="1">
              <a:buNone/>
            </a:pPr>
            <a:r>
              <a:rPr lang="fa-IR" dirty="0" smtClean="0">
                <a:cs typeface="2  Nazanin" panose="00000400000000000000" pitchFamily="2" charset="-78"/>
              </a:rPr>
              <a:t>واژه </a:t>
            </a:r>
            <a:r>
              <a:rPr lang="fa-IR" dirty="0" smtClean="0">
                <a:cs typeface="2  Nazanin" panose="00000400000000000000" pitchFamily="2" charset="-78"/>
              </a:rPr>
              <a:t>سودرسانی به اقداماتی اشاره دارد که رفاه و آسایش دیگران را بهبود می‌بخشد. در چارچوب پزشکی، این مفهوم به معنای انجام فعالیت </a:t>
            </a:r>
            <a:r>
              <a:rPr lang="fa-IR" dirty="0" smtClean="0">
                <a:cs typeface="2  Nazanin" panose="00000400000000000000" pitchFamily="2" charset="-78"/>
              </a:rPr>
              <a:t>هایی است </a:t>
            </a:r>
            <a:r>
              <a:rPr lang="fa-IR" dirty="0" smtClean="0">
                <a:cs typeface="2  Nazanin" panose="00000400000000000000" pitchFamily="2" charset="-78"/>
              </a:rPr>
              <a:t>که به نفع بیماران باشد. با این حال، در مورد این مسئله که انجام دادن چه نوع اقداماتی واقعاً به بیماران کمک می‌کند قطعیتی وجود ندارد و تعریف مشخصی ارائه نشده‌است. </a:t>
            </a:r>
            <a:endParaRPr lang="en-US" dirty="0">
              <a:cs typeface="2  Nazanin" panose="00000400000000000000" pitchFamily="2" charset="-78"/>
            </a:endParaRPr>
          </a:p>
        </p:txBody>
      </p:sp>
    </p:spTree>
    <p:extLst>
      <p:ext uri="{BB962C8B-B14F-4D97-AF65-F5344CB8AC3E}">
        <p14:creationId xmlns:p14="http://schemas.microsoft.com/office/powerpoint/2010/main" val="34603692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fa-IR" b="1" dirty="0">
                <a:cs typeface="2  Nazanin" panose="00000400000000000000" pitchFamily="2" charset="-78"/>
              </a:rPr>
              <a:t>سودرسانی</a:t>
            </a:r>
            <a:br>
              <a:rPr lang="fa-IR" b="1" dirty="0">
                <a:cs typeface="2  Nazanin" panose="00000400000000000000" pitchFamily="2" charset="-78"/>
              </a:rPr>
            </a:br>
            <a:endParaRPr lang="en-US" b="1" dirty="0">
              <a:cs typeface="2  Nazanin" panose="00000400000000000000" pitchFamily="2" charset="-78"/>
            </a:endParaRPr>
          </a:p>
        </p:txBody>
      </p:sp>
      <p:sp>
        <p:nvSpPr>
          <p:cNvPr id="3" name="Content Placeholder 2"/>
          <p:cNvSpPr>
            <a:spLocks noGrp="1"/>
          </p:cNvSpPr>
          <p:nvPr>
            <p:ph idx="1"/>
          </p:nvPr>
        </p:nvSpPr>
        <p:spPr/>
        <p:txBody>
          <a:bodyPr>
            <a:normAutofit/>
          </a:bodyPr>
          <a:lstStyle/>
          <a:p>
            <a:pPr marL="0" indent="0" algn="just" rtl="1">
              <a:buNone/>
            </a:pPr>
            <a:r>
              <a:rPr lang="fa-IR" dirty="0" smtClean="0">
                <a:cs typeface="2  Nazanin" panose="00000400000000000000" pitchFamily="2" charset="-78"/>
              </a:rPr>
              <a:t>جیمز </a:t>
            </a:r>
            <a:r>
              <a:rPr lang="fa-IR" dirty="0" smtClean="0">
                <a:cs typeface="2  Nazanin" panose="00000400000000000000" pitchFamily="2" charset="-78"/>
              </a:rPr>
              <a:t>چیلدرس و تام بیوچامپ کتاب قانون اصول اخلاق زیست-پزشکی (۱۹۷۸) سودرسانی را به عنوان یکی از ارزش‌ها و معیارهای اصلی اصول اخلاقی درمان و مراقبت بهداشتی مطرح می‌کنند. برخی محققان و دانشجویان مثل ادموند پلگرینو اینطور استدلال می‌کند که سودرسانی تنها اصل و قانون بنیادی اخلاق پزشکی است. آن‌ها عنوان می‌کنند که شفا دادن و درمان باید تنها هدف حوزه پزشکی باشد و تلاش‌هایی مثل جراحی زیبایی، پیشگیری از بارداری و اتانازی فراتر از این حوزه قرار می‌گیرند. </a:t>
            </a:r>
          </a:p>
          <a:p>
            <a:pPr algn="just" rtl="1"/>
            <a:endParaRPr lang="en-US" dirty="0">
              <a:cs typeface="2  Nazanin" panose="00000400000000000000" pitchFamily="2" charset="-78"/>
            </a:endParaRPr>
          </a:p>
        </p:txBody>
      </p:sp>
    </p:spTree>
    <p:extLst>
      <p:ext uri="{BB962C8B-B14F-4D97-AF65-F5344CB8AC3E}">
        <p14:creationId xmlns:p14="http://schemas.microsoft.com/office/powerpoint/2010/main" val="8824023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fa-IR" b="1" dirty="0">
                <a:cs typeface="2  Nazanin" panose="00000400000000000000" pitchFamily="2" charset="-78"/>
              </a:rPr>
              <a:t>عدم ضرررسانی</a:t>
            </a:r>
            <a:br>
              <a:rPr lang="fa-IR" b="1" dirty="0">
                <a:cs typeface="2  Nazanin" panose="00000400000000000000" pitchFamily="2" charset="-78"/>
              </a:rPr>
            </a:br>
            <a:endParaRPr lang="en-US" b="1" dirty="0">
              <a:cs typeface="2  Nazanin" panose="00000400000000000000" pitchFamily="2" charset="-78"/>
            </a:endParaRPr>
          </a:p>
        </p:txBody>
      </p:sp>
      <p:sp>
        <p:nvSpPr>
          <p:cNvPr id="3" name="Content Placeholder 2"/>
          <p:cNvSpPr>
            <a:spLocks noGrp="1"/>
          </p:cNvSpPr>
          <p:nvPr>
            <p:ph idx="1"/>
          </p:nvPr>
        </p:nvSpPr>
        <p:spPr/>
        <p:txBody>
          <a:bodyPr>
            <a:normAutofit fontScale="92500" lnSpcReduction="10000"/>
          </a:bodyPr>
          <a:lstStyle/>
          <a:p>
            <a:pPr algn="just" rtl="1"/>
            <a:r>
              <a:rPr lang="fa-IR" dirty="0" smtClean="0">
                <a:cs typeface="2  Nazanin" panose="00000400000000000000" pitchFamily="2" charset="-78"/>
              </a:rPr>
              <a:t>مفهوم </a:t>
            </a:r>
            <a:r>
              <a:rPr lang="fa-IR" dirty="0" smtClean="0">
                <a:cs typeface="2  Nazanin" panose="00000400000000000000" pitchFamily="2" charset="-78"/>
              </a:rPr>
              <a:t>عدم ضرررسانی به معنای وارد نکردن آسیب و صدمه پیش از هر کاری یا اصطلاح لاتین آن به صورت </a:t>
            </a:r>
            <a:r>
              <a:rPr lang="en-US" dirty="0" err="1" smtClean="0">
                <a:cs typeface="2  Nazanin" panose="00000400000000000000" pitchFamily="2" charset="-78"/>
              </a:rPr>
              <a:t>Primum</a:t>
            </a:r>
            <a:r>
              <a:rPr lang="en-US" dirty="0" smtClean="0">
                <a:cs typeface="2  Nazanin" panose="00000400000000000000" pitchFamily="2" charset="-78"/>
              </a:rPr>
              <a:t> non </a:t>
            </a:r>
            <a:r>
              <a:rPr lang="en-US" dirty="0" err="1" smtClean="0">
                <a:cs typeface="2  Nazanin" panose="00000400000000000000" pitchFamily="2" charset="-78"/>
              </a:rPr>
              <a:t>nocere</a:t>
            </a:r>
            <a:r>
              <a:rPr lang="en-US" dirty="0" smtClean="0">
                <a:cs typeface="2  Nazanin" panose="00000400000000000000" pitchFamily="2" charset="-78"/>
              </a:rPr>
              <a:t> </a:t>
            </a:r>
            <a:r>
              <a:rPr lang="fa-IR" dirty="0" smtClean="0">
                <a:cs typeface="2  Nazanin" panose="00000400000000000000" pitchFamily="2" charset="-78"/>
              </a:rPr>
              <a:t>است. بسیاری افراد اینطور فکر می‌کنند که این مسئله باید دقت نظراصلی و اولیه در فرایند درمان باشد و مهم‌ترین مسئله این است که به بیمارتان صدمه نزنید و بهترین فعالیت را برای آن‌ها انجام دهید. این امر تا حدودی به این برمیگردد که شاغلین مشتاق این حوزه تمایل دارند تا از درمانهایی استفاده کنند که معتقدند به خوبی عمل می‌کنند، بدون آنکه در ابتدای امر آن را به درستی و کفایت ارزیابی کرده باشند و مطمئن شوند که صدمه‌ای وارد نمی‌کند. </a:t>
            </a:r>
            <a:endParaRPr lang="en-US" dirty="0">
              <a:cs typeface="2  Nazanin" panose="00000400000000000000" pitchFamily="2" charset="-78"/>
            </a:endParaRPr>
          </a:p>
        </p:txBody>
      </p:sp>
    </p:spTree>
    <p:extLst>
      <p:ext uri="{BB962C8B-B14F-4D97-AF65-F5344CB8AC3E}">
        <p14:creationId xmlns:p14="http://schemas.microsoft.com/office/powerpoint/2010/main" val="11091386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fa-IR" b="1" dirty="0">
                <a:cs typeface="2  Nazanin" panose="00000400000000000000" pitchFamily="2" charset="-78"/>
              </a:rPr>
              <a:t>عدم ضرررسانی</a:t>
            </a:r>
            <a:br>
              <a:rPr lang="fa-IR" b="1" dirty="0">
                <a:cs typeface="2  Nazanin" panose="00000400000000000000" pitchFamily="2" charset="-78"/>
              </a:rPr>
            </a:br>
            <a:endParaRPr lang="en-US" b="1" dirty="0">
              <a:cs typeface="2  Nazanin" panose="00000400000000000000" pitchFamily="2" charset="-78"/>
            </a:endParaRPr>
          </a:p>
        </p:txBody>
      </p:sp>
      <p:sp>
        <p:nvSpPr>
          <p:cNvPr id="3" name="Content Placeholder 2"/>
          <p:cNvSpPr>
            <a:spLocks noGrp="1"/>
          </p:cNvSpPr>
          <p:nvPr>
            <p:ph idx="1"/>
          </p:nvPr>
        </p:nvSpPr>
        <p:spPr/>
        <p:txBody>
          <a:bodyPr>
            <a:normAutofit fontScale="92500" lnSpcReduction="20000"/>
          </a:bodyPr>
          <a:lstStyle/>
          <a:p>
            <a:pPr algn="just" rtl="1"/>
            <a:r>
              <a:rPr lang="fa-IR" dirty="0" smtClean="0">
                <a:cs typeface="2  Nazanin" panose="00000400000000000000" pitchFamily="2" charset="-78"/>
              </a:rPr>
              <a:t>اکثر </a:t>
            </a:r>
            <a:r>
              <a:rPr lang="fa-IR" dirty="0" smtClean="0">
                <a:cs typeface="2  Nazanin" panose="00000400000000000000" pitchFamily="2" charset="-78"/>
              </a:rPr>
              <a:t>آسیب‌های اعمال شده در مورد بیماران در نتیجه بیان بعضی مطالب پیش می‌آید مثل اینکه " درمان و معالجه موفقیت‌آمیز بوده‌است، اما بیمار فوت کرده‌است ." نه تنها مهم است که صدمه‌ای به بیمار وارد نشود و همه اقدامات به خوبی صورت گیرد، بلکه دانستن این مسئله هم مهم است که آیا درمان انتخابی شما ممکن است به یک بیمار صدمه بزند و چگونه؛ بنابراین یک پزشک نباید نسخه‌های دارویی را تجویز کند که می‌داند خطرناک هستند، او نباید داروهایی را تجویز کند یا درمانی انجام دهد پیش از اینکه بداند ضرری ندارد یا ضررش بسیار کم است و نفع بیمار را درک نموده و اینکه منافع حاصل از درمان بیش از خطرات آن است. با این حال، در عمل بسیاری از درمان‌ها خطراتی را به دنبال دارند. </a:t>
            </a:r>
            <a:endParaRPr lang="en-US" dirty="0">
              <a:cs typeface="2  Nazanin" panose="00000400000000000000" pitchFamily="2" charset="-78"/>
            </a:endParaRPr>
          </a:p>
        </p:txBody>
      </p:sp>
    </p:spTree>
    <p:extLst>
      <p:ext uri="{BB962C8B-B14F-4D97-AF65-F5344CB8AC3E}">
        <p14:creationId xmlns:p14="http://schemas.microsoft.com/office/powerpoint/2010/main" val="8357838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4000" b="1" dirty="0">
                <a:solidFill>
                  <a:prstClr val="black"/>
                </a:solidFill>
                <a:cs typeface="2  Nazanin" panose="00000400000000000000" pitchFamily="2" charset="-78"/>
              </a:rPr>
              <a:t>عدم ضرررسانی</a:t>
            </a:r>
            <a:endParaRPr lang="en-US" dirty="0">
              <a:cs typeface="2  Nazanin" panose="00000400000000000000" pitchFamily="2" charset="-78"/>
            </a:endParaRPr>
          </a:p>
        </p:txBody>
      </p:sp>
      <p:sp>
        <p:nvSpPr>
          <p:cNvPr id="3" name="Content Placeholder 2"/>
          <p:cNvSpPr>
            <a:spLocks noGrp="1"/>
          </p:cNvSpPr>
          <p:nvPr>
            <p:ph idx="1"/>
          </p:nvPr>
        </p:nvSpPr>
        <p:spPr/>
        <p:txBody>
          <a:bodyPr>
            <a:normAutofit fontScale="92500" lnSpcReduction="20000"/>
          </a:bodyPr>
          <a:lstStyle/>
          <a:p>
            <a:pPr algn="just" rtl="1"/>
            <a:r>
              <a:rPr lang="fa-IR" dirty="0" smtClean="0">
                <a:cs typeface="2  Nazanin" panose="00000400000000000000" pitchFamily="2" charset="-78"/>
              </a:rPr>
              <a:t>در بعضی موارد و موقعیت‌ها مثل شرایط خیلی ناامیدانه که کسب نتیجه بدون اقدام درمانی دشوار خواهد بود، درمان‌های خطرناکی که دارای احتمال بالایی از آسیب‌رسانی به بیمار دارند قابل توجیه خواهند شد و عدم درمان نیز به احتمال زیاد خطرات و صدماتی را ایجاد می‌کند؛ بنابراین اصل عدم ضرررسانی مطلق و کامل نیست و موازنه در مقابل اصل سودرسانی (خوب انجام دادن کاری) به عنوان نتایج این دو قاعده در کنار هم اغلب باعث ایجاد یک اثر دوگانه می‌شود. با توجه به شرایط توافق یا اجماع فرهنگی (در نظام اجتماعی، قانونی، سیاسی و مذهبی) تعریف قانونی عدم ضرررسانی متفاوت است. تخلف از اصل عدم ضرررسانی موضوع دادخواهی قصور و کوتاهی پزشکی است؛ بنابراین با توجه به دوره تاریخی و نوع ملت‌ها، مقررات متفاوت است. </a:t>
            </a:r>
            <a:endParaRPr lang="en-US" dirty="0">
              <a:cs typeface="2  Nazanin" panose="00000400000000000000" pitchFamily="2" charset="-78"/>
            </a:endParaRPr>
          </a:p>
        </p:txBody>
      </p:sp>
    </p:spTree>
    <p:extLst>
      <p:ext uri="{BB962C8B-B14F-4D97-AF65-F5344CB8AC3E}">
        <p14:creationId xmlns:p14="http://schemas.microsoft.com/office/powerpoint/2010/main" val="15704668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fa-IR" b="1" dirty="0" smtClean="0">
                <a:cs typeface="2  Nazanin" panose="00000400000000000000" pitchFamily="2" charset="-78"/>
              </a:rPr>
              <a:t>اخلاق حرفه ای و لزوم رعایت موازین اخلاقی</a:t>
            </a:r>
            <a:endParaRPr lang="en-US" b="1" dirty="0">
              <a:cs typeface="2  Nazanin" panose="00000400000000000000" pitchFamily="2" charset="-78"/>
            </a:endParaRPr>
          </a:p>
        </p:txBody>
      </p:sp>
      <p:sp>
        <p:nvSpPr>
          <p:cNvPr id="3" name="Content Placeholder 2"/>
          <p:cNvSpPr>
            <a:spLocks noGrp="1"/>
          </p:cNvSpPr>
          <p:nvPr>
            <p:ph idx="1"/>
          </p:nvPr>
        </p:nvSpPr>
        <p:spPr/>
        <p:txBody>
          <a:bodyPr>
            <a:normAutofit/>
          </a:bodyPr>
          <a:lstStyle/>
          <a:p>
            <a:pPr algn="just" rtl="1"/>
            <a:r>
              <a:rPr lang="fa-IR" dirty="0" smtClean="0">
                <a:cs typeface="2  Nazanin" panose="00000400000000000000" pitchFamily="2" charset="-78"/>
              </a:rPr>
              <a:t>هر چه سازمان قانونمندتر باشد محیط بیشتر قابل پیش بینی می شود. آنگاه با افزایش اعتماد و سامان دادن روابط، شاهد موفقیت سازمان خواهیم بود.</a:t>
            </a:r>
          </a:p>
          <a:p>
            <a:pPr algn="just" rtl="1"/>
            <a:r>
              <a:rPr lang="fa-IR" dirty="0" smtClean="0">
                <a:cs typeface="2  Nazanin" panose="00000400000000000000" pitchFamily="2" charset="-78"/>
              </a:rPr>
              <a:t>فرایند دستیابی به موفقیت سازمان طبق نمودار از مسئولیت پذیری شروع می شود.</a:t>
            </a:r>
          </a:p>
          <a:p>
            <a:pPr algn="just" rtl="1"/>
            <a:r>
              <a:rPr lang="fa-IR" dirty="0" smtClean="0">
                <a:cs typeface="2  Nazanin" panose="00000400000000000000" pitchFamily="2" charset="-78"/>
              </a:rPr>
              <a:t>مفهوم حقوق افراد غیر از رضایت آنهاست. رضایت افراد می تواند رضایت پنداری و رضایت واقعی باشد. رضایت واقعی حاصل رعایت حقوق و منافع آنهاست. </a:t>
            </a:r>
          </a:p>
        </p:txBody>
      </p:sp>
    </p:spTree>
    <p:extLst>
      <p:ext uri="{BB962C8B-B14F-4D97-AF65-F5344CB8AC3E}">
        <p14:creationId xmlns:p14="http://schemas.microsoft.com/office/powerpoint/2010/main" val="42472553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endParaRPr lang="en-US" dirty="0">
              <a:cs typeface="2  Nazanin" panose="00000400000000000000" pitchFamily="2" charset="-78"/>
            </a:endParaRPr>
          </a:p>
        </p:txBody>
      </p:sp>
      <p:sp>
        <p:nvSpPr>
          <p:cNvPr id="3" name="Content Placeholder 2"/>
          <p:cNvSpPr>
            <a:spLocks noGrp="1"/>
          </p:cNvSpPr>
          <p:nvPr>
            <p:ph idx="1"/>
          </p:nvPr>
        </p:nvSpPr>
        <p:spPr/>
        <p:txBody>
          <a:bodyPr/>
          <a:lstStyle/>
          <a:p>
            <a:pPr algn="just" rtl="1"/>
            <a:r>
              <a:rPr lang="fa-IR" dirty="0">
                <a:cs typeface="2  Nazanin" panose="00000400000000000000" pitchFamily="2" charset="-78"/>
              </a:rPr>
              <a:t>در توصیه های امیرالمومنین علیه السلام به کارگزارانش بر رعایت حقوق افراد و نه رضایت آنها توصیه شده است.</a:t>
            </a:r>
          </a:p>
          <a:p>
            <a:pPr algn="just" rtl="1"/>
            <a:r>
              <a:rPr lang="fa-IR" dirty="0" smtClean="0">
                <a:cs typeface="2  Nazanin" panose="00000400000000000000" pitchFamily="2" charset="-78"/>
              </a:rPr>
              <a:t>یکی از نشانه های دغدغه افراد توجه به حقوق طرف ارتباط خود است. انسان مسئولیت پذیر در هر رفتار ارتباطی دغدغه حقوق دیگران را در اولویت قرار می دهد. با چنین مقیاسی می توان به به تحلیل اخلاقی بودن رفتارها پرداخت. اما اخذ رضایت افراد در تعریف اخلاق آن را تهی می سازد. </a:t>
            </a:r>
            <a:endParaRPr lang="en-US" dirty="0">
              <a:cs typeface="2  Nazanin" panose="00000400000000000000" pitchFamily="2" charset="-78"/>
            </a:endParaRPr>
          </a:p>
        </p:txBody>
      </p:sp>
    </p:spTree>
    <p:extLst>
      <p:ext uri="{BB962C8B-B14F-4D97-AF65-F5344CB8AC3E}">
        <p14:creationId xmlns:p14="http://schemas.microsoft.com/office/powerpoint/2010/main" val="2820405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smtClean="0">
                <a:cs typeface="2  Nazanin" panose="00000400000000000000" pitchFamily="2" charset="-78"/>
              </a:rPr>
              <a:t>اخلاق کاربردی</a:t>
            </a:r>
            <a:endParaRPr lang="en-US" b="1" dirty="0">
              <a:cs typeface="2  Nazanin" panose="00000400000000000000" pitchFamily="2" charset="-78"/>
            </a:endParaRPr>
          </a:p>
        </p:txBody>
      </p:sp>
      <p:sp>
        <p:nvSpPr>
          <p:cNvPr id="3" name="Content Placeholder 2"/>
          <p:cNvSpPr>
            <a:spLocks noGrp="1"/>
          </p:cNvSpPr>
          <p:nvPr>
            <p:ph idx="1"/>
          </p:nvPr>
        </p:nvSpPr>
        <p:spPr/>
        <p:txBody>
          <a:bodyPr>
            <a:normAutofit/>
          </a:bodyPr>
          <a:lstStyle/>
          <a:p>
            <a:pPr marL="0" indent="0" algn="just" rtl="1">
              <a:buNone/>
            </a:pPr>
            <a:r>
              <a:rPr lang="fa-IR" dirty="0">
                <a:cs typeface="2  Nazanin" panose="00000400000000000000" pitchFamily="2" charset="-78"/>
              </a:rPr>
              <a:t>به‌طور خلاصه می‌توان گفت اخلاق کاربردی، عبارت است از کاربرد و تطبیق استدلال‌ها، اصول، ارزش‌ها و ایده آل‌های اخلاقی درباره رفتارهای اخلاقی، اعم از رفتارهای فردی و اجتماعی، با توجه ویژه به معضلات و تعارضات اخلاقی. هدف از </a:t>
            </a:r>
            <a:r>
              <a:rPr lang="fa-IR" dirty="0" smtClean="0">
                <a:cs typeface="2  Nazanin" panose="00000400000000000000" pitchFamily="2" charset="-78"/>
              </a:rPr>
              <a:t>اخلاق کاربردی نیز </a:t>
            </a:r>
            <a:r>
              <a:rPr lang="fa-IR" dirty="0">
                <a:cs typeface="2  Nazanin" panose="00000400000000000000" pitchFamily="2" charset="-78"/>
              </a:rPr>
              <a:t>ارزش‌گذاری و ارزیابی اخلاقی و در نتیجه پذیرش یا انکار آن خط مشی‌ها و رفتارها است. </a:t>
            </a:r>
          </a:p>
        </p:txBody>
      </p:sp>
    </p:spTree>
    <p:extLst>
      <p:ext uri="{BB962C8B-B14F-4D97-AF65-F5344CB8AC3E}">
        <p14:creationId xmlns:p14="http://schemas.microsoft.com/office/powerpoint/2010/main" val="7273992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endParaRPr lang="nl-NL" altLang="en-US" smtClean="0"/>
          </a:p>
        </p:txBody>
      </p:sp>
      <p:sp>
        <p:nvSpPr>
          <p:cNvPr id="100355" name="Rectangle 3"/>
          <p:cNvSpPr>
            <a:spLocks noGrp="1" noChangeArrowheads="1"/>
          </p:cNvSpPr>
          <p:nvPr>
            <p:ph type="body" idx="1"/>
          </p:nvPr>
        </p:nvSpPr>
        <p:spPr/>
        <p:txBody>
          <a:bodyPr/>
          <a:lstStyle/>
          <a:p>
            <a:endParaRPr lang="nl-NL" altLang="en-US" smtClean="0"/>
          </a:p>
        </p:txBody>
      </p:sp>
      <p:pic>
        <p:nvPicPr>
          <p:cNvPr id="100356" name="Picture 4" descr="Dia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0914812"/>
      </p:ext>
    </p:extLst>
  </p:cSld>
  <p:clrMapOvr>
    <a:masterClrMapping/>
  </p:clrMapOvr>
  <p:transition spd="slow" advTm="5000">
    <p:zo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endParaRPr lang="en-US" dirty="0">
              <a:cs typeface="2  Nazanin" panose="00000400000000000000" pitchFamily="2" charset="-78"/>
            </a:endParaRPr>
          </a:p>
        </p:txBody>
      </p:sp>
      <p:sp>
        <p:nvSpPr>
          <p:cNvPr id="3" name="Content Placeholder 2"/>
          <p:cNvSpPr>
            <a:spLocks noGrp="1"/>
          </p:cNvSpPr>
          <p:nvPr>
            <p:ph idx="1"/>
          </p:nvPr>
        </p:nvSpPr>
        <p:spPr/>
        <p:txBody>
          <a:bodyPr/>
          <a:lstStyle/>
          <a:p>
            <a:pPr algn="r" rtl="1"/>
            <a:endParaRPr lang="en-US" dirty="0">
              <a:cs typeface="2  Nazanin" panose="00000400000000000000" pitchFamily="2" charset="-78"/>
            </a:endParaRPr>
          </a:p>
        </p:txBody>
      </p:sp>
    </p:spTree>
    <p:extLst>
      <p:ext uri="{BB962C8B-B14F-4D97-AF65-F5344CB8AC3E}">
        <p14:creationId xmlns:p14="http://schemas.microsoft.com/office/powerpoint/2010/main" val="40274728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smtClean="0">
                <a:cs typeface="2  Nazanin" panose="00000400000000000000" pitchFamily="2" charset="-78"/>
              </a:rPr>
              <a:t>اخلاق کاربردی</a:t>
            </a:r>
            <a:endParaRPr lang="en-US" b="1" dirty="0">
              <a:cs typeface="2  Nazanin" panose="00000400000000000000" pitchFamily="2" charset="-78"/>
            </a:endParaRPr>
          </a:p>
        </p:txBody>
      </p:sp>
      <p:sp>
        <p:nvSpPr>
          <p:cNvPr id="3" name="Content Placeholder 2"/>
          <p:cNvSpPr>
            <a:spLocks noGrp="1"/>
          </p:cNvSpPr>
          <p:nvPr>
            <p:ph idx="1"/>
          </p:nvPr>
        </p:nvSpPr>
        <p:spPr/>
        <p:txBody>
          <a:bodyPr>
            <a:normAutofit/>
          </a:bodyPr>
          <a:lstStyle/>
          <a:p>
            <a:pPr marL="0" indent="0" algn="just" rtl="1">
              <a:buNone/>
            </a:pPr>
            <a:r>
              <a:rPr lang="fa-IR" dirty="0" smtClean="0">
                <a:cs typeface="2  Nazanin" panose="00000400000000000000" pitchFamily="2" charset="-78"/>
              </a:rPr>
              <a:t>هر </a:t>
            </a:r>
            <a:r>
              <a:rPr lang="fa-IR" dirty="0" smtClean="0">
                <a:cs typeface="2  Nazanin" panose="00000400000000000000" pitchFamily="2" charset="-78"/>
              </a:rPr>
              <a:t>یک از مکاتب اخلاقی، دارای اخلاق کاربردی خاص خود است. برای نمونه، اخلاق کاربردی پذیرفته مکتب سودگرایی، قدرت گرایی یا قرارداد گرایی، با اخلاق کاربردی پذیرفته مکتب اخلاقی اسلام کاملاً متفاوت است. زیرا هر مکتبی بر اساس اصول و ضوابط اخلاقی خود به بررسی احکام اخلاقی در موارد خاص و ارائه راه حل برای موارد تعارض وظایف می پردازند.</a:t>
            </a:r>
            <a:endParaRPr lang="en-US" dirty="0">
              <a:cs typeface="2  Nazanin" panose="00000400000000000000" pitchFamily="2" charset="-78"/>
            </a:endParaRPr>
          </a:p>
        </p:txBody>
      </p:sp>
    </p:spTree>
    <p:extLst>
      <p:ext uri="{BB962C8B-B14F-4D97-AF65-F5344CB8AC3E}">
        <p14:creationId xmlns:p14="http://schemas.microsoft.com/office/powerpoint/2010/main" val="7244831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smtClean="0">
                <a:cs typeface="2  Nazanin" panose="00000400000000000000" pitchFamily="2" charset="-78"/>
              </a:rPr>
              <a:t>اخلاق حرفه ای</a:t>
            </a:r>
            <a:endParaRPr lang="en-US" b="1" dirty="0">
              <a:cs typeface="2  Nazanin" panose="00000400000000000000" pitchFamily="2" charset="-78"/>
            </a:endParaRPr>
          </a:p>
        </p:txBody>
      </p:sp>
      <p:sp>
        <p:nvSpPr>
          <p:cNvPr id="3" name="Content Placeholder 2"/>
          <p:cNvSpPr>
            <a:spLocks noGrp="1"/>
          </p:cNvSpPr>
          <p:nvPr>
            <p:ph idx="1"/>
          </p:nvPr>
        </p:nvSpPr>
        <p:spPr/>
        <p:txBody>
          <a:bodyPr>
            <a:normAutofit/>
          </a:bodyPr>
          <a:lstStyle/>
          <a:p>
            <a:pPr algn="just" rtl="1"/>
            <a:r>
              <a:rPr lang="fa-IR" dirty="0" smtClean="0">
                <a:cs typeface="2  Nazanin" panose="00000400000000000000" pitchFamily="2" charset="-78"/>
              </a:rPr>
              <a:t>اخلاق کاربردی شامل اخلاق حرفه ای هم می‌شود. منظور از اخلاق حرفه ای، تامل درباره ابعاد </a:t>
            </a:r>
            <a:r>
              <a:rPr lang="fa-IR" dirty="0" smtClean="0">
                <a:cs typeface="2  Nazanin" panose="00000400000000000000" pitchFamily="2" charset="-78"/>
              </a:rPr>
              <a:t>اخلاقی </a:t>
            </a:r>
            <a:r>
              <a:rPr lang="fa-IR" dirty="0" smtClean="0">
                <a:cs typeface="2  Nazanin" panose="00000400000000000000" pitchFamily="2" charset="-78"/>
              </a:rPr>
              <a:t>مسائل و موضوعاتی است که به مشاغل خاصی مربوط می‌شود. مانند اخلاق پزشکی، اخلاق تجارت، اخلاق روزنامه‌نگاری و امثال آن. </a:t>
            </a:r>
            <a:endParaRPr lang="fa-IR" dirty="0" smtClean="0">
              <a:cs typeface="2  Nazanin" panose="00000400000000000000" pitchFamily="2" charset="-78"/>
            </a:endParaRPr>
          </a:p>
          <a:p>
            <a:pPr algn="just" rtl="1"/>
            <a:r>
              <a:rPr lang="fa-IR" dirty="0" smtClean="0">
                <a:cs typeface="2  Nazanin" panose="00000400000000000000" pitchFamily="2" charset="-78"/>
              </a:rPr>
              <a:t>اخلاق حرفه ای مجموعه ای از استانداردها و قواعد است که بر نحوه عملکرد تمام اعضای یک حرفه اعمال می شود.</a:t>
            </a:r>
          </a:p>
          <a:p>
            <a:pPr algn="just" rtl="1"/>
            <a:r>
              <a:rPr lang="fa-IR" dirty="0" smtClean="0">
                <a:cs typeface="2  Nazanin" panose="00000400000000000000" pitchFamily="2" charset="-78"/>
              </a:rPr>
              <a:t>اخلاق حرفه ای وظایف اصلی صاحبان حرف مختلف را  مشخص می کند.</a:t>
            </a:r>
            <a:endParaRPr lang="fa-IR" dirty="0" smtClean="0">
              <a:cs typeface="2  Nazanin" panose="00000400000000000000" pitchFamily="2" charset="-78"/>
            </a:endParaRPr>
          </a:p>
          <a:p>
            <a:pPr algn="just" rtl="1"/>
            <a:endParaRPr lang="en-US" dirty="0">
              <a:cs typeface="2  Nazanin" panose="00000400000000000000" pitchFamily="2" charset="-78"/>
            </a:endParaRPr>
          </a:p>
        </p:txBody>
      </p:sp>
    </p:spTree>
    <p:extLst>
      <p:ext uri="{BB962C8B-B14F-4D97-AF65-F5344CB8AC3E}">
        <p14:creationId xmlns:p14="http://schemas.microsoft.com/office/powerpoint/2010/main" val="21228140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fa-IR" b="1" dirty="0" smtClean="0">
                <a:cs typeface="2  Nazanin" panose="00000400000000000000" pitchFamily="2" charset="-78"/>
              </a:rPr>
              <a:t>مفهوم اخلاق حرفه‌ای</a:t>
            </a:r>
            <a:r>
              <a:rPr lang="fa-IR" dirty="0" smtClean="0">
                <a:cs typeface="2  Nazanin" panose="00000400000000000000" pitchFamily="2" charset="-78"/>
              </a:rPr>
              <a:t/>
            </a:r>
            <a:br>
              <a:rPr lang="fa-IR" dirty="0" smtClean="0">
                <a:cs typeface="2  Nazanin" panose="00000400000000000000" pitchFamily="2" charset="-78"/>
              </a:rPr>
            </a:br>
            <a:endParaRPr lang="en-US" dirty="0">
              <a:cs typeface="2  Nazanin" panose="00000400000000000000" pitchFamily="2" charset="-78"/>
            </a:endParaRPr>
          </a:p>
        </p:txBody>
      </p:sp>
      <p:sp>
        <p:nvSpPr>
          <p:cNvPr id="3" name="Content Placeholder 2"/>
          <p:cNvSpPr>
            <a:spLocks noGrp="1"/>
          </p:cNvSpPr>
          <p:nvPr>
            <p:ph idx="1"/>
          </p:nvPr>
        </p:nvSpPr>
        <p:spPr/>
        <p:txBody>
          <a:bodyPr/>
          <a:lstStyle/>
          <a:p>
            <a:pPr algn="just" rtl="1"/>
            <a:r>
              <a:rPr lang="fa-IR" dirty="0" smtClean="0">
                <a:cs typeface="2  Nazanin" panose="00000400000000000000" pitchFamily="2" charset="-78"/>
              </a:rPr>
              <a:t>در ابتدا مفهوم اخلاق حرفه‌ای به معنای اخلاق کار و اخلاق مشاغل به کار می‌رفت. امروزه نیز عده‌ای از نویسندگان اخلاق حرفه‌ای، از معنای نخستین این مفهوم برای تعریف آن استفاده می‌کنند. اصطلاحاتی مثل </a:t>
            </a:r>
            <a:r>
              <a:rPr lang="en-US" dirty="0" smtClean="0">
                <a:cs typeface="2  Nazanin" panose="00000400000000000000" pitchFamily="2" charset="-78"/>
              </a:rPr>
              <a:t>work ethics </a:t>
            </a:r>
            <a:r>
              <a:rPr lang="fa-IR" dirty="0" smtClean="0">
                <a:cs typeface="2  Nazanin" panose="00000400000000000000" pitchFamily="2" charset="-78"/>
              </a:rPr>
              <a:t> یا </a:t>
            </a:r>
            <a:r>
              <a:rPr lang="en-US" dirty="0" smtClean="0">
                <a:cs typeface="2  Nazanin" panose="00000400000000000000" pitchFamily="2" charset="-78"/>
              </a:rPr>
              <a:t>professional ethics </a:t>
            </a:r>
            <a:r>
              <a:rPr lang="fa-IR" dirty="0" smtClean="0">
                <a:cs typeface="2  Nazanin" panose="00000400000000000000" pitchFamily="2" charset="-78"/>
              </a:rPr>
              <a:t> معادل </a:t>
            </a:r>
            <a:r>
              <a:rPr lang="fa-IR" dirty="0" smtClean="0">
                <a:cs typeface="2  Nazanin" panose="00000400000000000000" pitchFamily="2" charset="-78"/>
              </a:rPr>
              <a:t>اخلاق کاری یا اخلاق حرفه‌ای در زبان فارسی </a:t>
            </a:r>
            <a:r>
              <a:rPr lang="fa-IR" dirty="0" smtClean="0">
                <a:cs typeface="2  Nazanin" panose="00000400000000000000" pitchFamily="2" charset="-78"/>
              </a:rPr>
              <a:t>است.</a:t>
            </a:r>
            <a:endParaRPr lang="en-US" dirty="0">
              <a:cs typeface="2  Nazanin" panose="00000400000000000000" pitchFamily="2" charset="-78"/>
            </a:endParaRPr>
          </a:p>
        </p:txBody>
      </p:sp>
    </p:spTree>
    <p:extLst>
      <p:ext uri="{BB962C8B-B14F-4D97-AF65-F5344CB8AC3E}">
        <p14:creationId xmlns:p14="http://schemas.microsoft.com/office/powerpoint/2010/main" val="2690224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smtClean="0">
                <a:cs typeface="2  Nazanin" panose="00000400000000000000" pitchFamily="2" charset="-78"/>
              </a:rPr>
              <a:t>اخلاق حرفه ای</a:t>
            </a:r>
            <a:endParaRPr lang="en-US" b="1" dirty="0">
              <a:cs typeface="2  Nazanin" panose="00000400000000000000" pitchFamily="2" charset="-78"/>
            </a:endParaRPr>
          </a:p>
        </p:txBody>
      </p:sp>
      <p:sp>
        <p:nvSpPr>
          <p:cNvPr id="3" name="Content Placeholder 2"/>
          <p:cNvSpPr>
            <a:spLocks noGrp="1"/>
          </p:cNvSpPr>
          <p:nvPr>
            <p:ph idx="1"/>
          </p:nvPr>
        </p:nvSpPr>
        <p:spPr/>
        <p:txBody>
          <a:bodyPr/>
          <a:lstStyle/>
          <a:p>
            <a:pPr algn="just" rtl="1"/>
            <a:r>
              <a:rPr lang="fa-IR" dirty="0" smtClean="0">
                <a:cs typeface="2  Nazanin" panose="00000400000000000000" pitchFamily="2" charset="-78"/>
              </a:rPr>
              <a:t>اخلاق حرفه‌ای </a:t>
            </a:r>
            <a:r>
              <a:rPr lang="fa-IR" dirty="0" smtClean="0">
                <a:cs typeface="2  Nazanin" panose="00000400000000000000" pitchFamily="2" charset="-78"/>
              </a:rPr>
              <a:t>دربرگیرنده اصول</a:t>
            </a:r>
            <a:r>
              <a:rPr lang="fa-IR" dirty="0" smtClean="0">
                <a:cs typeface="2  Nazanin" panose="00000400000000000000" pitchFamily="2" charset="-78"/>
              </a:rPr>
              <a:t>، وظایف و استانداردهای رفتار فردی و سازمانی مورد انتظار از افراد حرفه‌ای در مشاغل گوناگون است. افراد شاغل در موقعیت‌های حرفه‌ای از مهارت‌ها و دانش خود برای انجام کار بهره می‌گیرند. این افراد قادر به قضاوت، اعمال مهارت‌ها و دانش و تصمیم‌گیری بر اساس دانش خود در شرایطی که عموم جامعه به دلیل نداشتن این دانش و مهارت قادر به این کار نیست هستند. چگونگی استفاده از این دانش و مهارت در هنگام ارائه خدمات به جامعه یک مسئله اخلاقی و موضوع اخلاق حرفه‌ای است.</a:t>
            </a:r>
            <a:endParaRPr lang="en-US" dirty="0">
              <a:cs typeface="2  Nazanin" panose="00000400000000000000" pitchFamily="2" charset="-78"/>
            </a:endParaRPr>
          </a:p>
        </p:txBody>
      </p:sp>
    </p:spTree>
    <p:extLst>
      <p:ext uri="{BB962C8B-B14F-4D97-AF65-F5344CB8AC3E}">
        <p14:creationId xmlns:p14="http://schemas.microsoft.com/office/powerpoint/2010/main" val="27386618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t">
  <a:themeElements>
    <a:clrScheme name="Slit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fontScheme name="Slit">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33CC33"/>
        </a:solidFill>
        <a:ln w="19050" cap="flat" cmpd="sng" algn="ctr">
          <a:solidFill>
            <a:srgbClr val="99CCFF"/>
          </a:solidFill>
          <a:prstDash val="solid"/>
          <a:round/>
          <a:headEnd type="none" w="med" len="med"/>
          <a:tailEnd type="none" w="med" len="med"/>
        </a:ln>
        <a:effectLst>
          <a:outerShdw dist="35921" dir="2700000" algn="ctr" rotWithShape="0">
            <a:srgbClr val="990000"/>
          </a:outerShdw>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1" i="0" u="none" strike="noStrike" cap="none" normalizeH="0" baseline="0" smtClean="0">
            <a:ln>
              <a:noFill/>
            </a:ln>
            <a:solidFill>
              <a:srgbClr val="080808"/>
            </a:solidFill>
            <a:effectLst>
              <a:outerShdw blurRad="38100" dist="38100" dir="2700000" algn="tl">
                <a:srgbClr val="000000">
                  <a:alpha val="43137"/>
                </a:srgbClr>
              </a:outerShdw>
            </a:effectLst>
            <a:latin typeface="Tahoma" pitchFamily="34" charset="0"/>
            <a:cs typeface="B Morvarid" pitchFamily="2" charset="-78"/>
          </a:defRPr>
        </a:defPPr>
      </a:lstStyle>
    </a:spDef>
    <a:lnDef>
      <a:spPr bwMode="auto">
        <a:xfrm>
          <a:off x="0" y="0"/>
          <a:ext cx="1" cy="1"/>
        </a:xfrm>
        <a:custGeom>
          <a:avLst/>
          <a:gdLst/>
          <a:ahLst/>
          <a:cxnLst/>
          <a:rect l="0" t="0" r="0" b="0"/>
          <a:pathLst/>
        </a:custGeom>
        <a:solidFill>
          <a:srgbClr val="33CC33"/>
        </a:solidFill>
        <a:ln w="19050" cap="flat" cmpd="sng" algn="ctr">
          <a:solidFill>
            <a:srgbClr val="99CCFF"/>
          </a:solidFill>
          <a:prstDash val="solid"/>
          <a:round/>
          <a:headEnd type="none" w="med" len="med"/>
          <a:tailEnd type="none" w="med" len="med"/>
        </a:ln>
        <a:effectLst>
          <a:outerShdw dist="35921" dir="2700000" algn="ctr" rotWithShape="0">
            <a:srgbClr val="990000"/>
          </a:outerShdw>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1" i="0" u="none" strike="noStrike" cap="none" normalizeH="0" baseline="0" smtClean="0">
            <a:ln>
              <a:noFill/>
            </a:ln>
            <a:solidFill>
              <a:srgbClr val="080808"/>
            </a:solidFill>
            <a:effectLst>
              <a:outerShdw blurRad="38100" dist="38100" dir="2700000" algn="tl">
                <a:srgbClr val="000000">
                  <a:alpha val="43137"/>
                </a:srgbClr>
              </a:outerShdw>
            </a:effectLst>
            <a:latin typeface="Tahoma" pitchFamily="34" charset="0"/>
            <a:cs typeface="B Morvarid" pitchFamily="2" charset="-78"/>
          </a:defRPr>
        </a:defPPr>
      </a:lstStyle>
    </a:lnDef>
  </a:objectDefaults>
  <a:extraClrSchemeLst>
    <a:extraClrScheme>
      <a:clrScheme name="Slit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clrMap bg1="dk2" tx1="lt1" bg2="dk1" tx2="lt2" accent1="accent1" accent2="accent2" accent3="accent3" accent4="accent4" accent5="accent5" accent6="accent6" hlink="hlink" folHlink="folHlink"/>
    </a:extraClrScheme>
    <a:extraClrScheme>
      <a:clrScheme name="Slit 2">
        <a:dk1>
          <a:srgbClr val="674E2F"/>
        </a:dk1>
        <a:lt1>
          <a:srgbClr val="FFFFFF"/>
        </a:lt1>
        <a:dk2>
          <a:srgbClr val="533F27"/>
        </a:dk2>
        <a:lt2>
          <a:srgbClr val="D8B274"/>
        </a:lt2>
        <a:accent1>
          <a:srgbClr val="CC9900"/>
        </a:accent1>
        <a:accent2>
          <a:srgbClr val="8F5F2F"/>
        </a:accent2>
        <a:accent3>
          <a:srgbClr val="B3AFAC"/>
        </a:accent3>
        <a:accent4>
          <a:srgbClr val="DADADA"/>
        </a:accent4>
        <a:accent5>
          <a:srgbClr val="E2CAAA"/>
        </a:accent5>
        <a:accent6>
          <a:srgbClr val="81552A"/>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lit 3">
        <a:dk1>
          <a:srgbClr val="646464"/>
        </a:dk1>
        <a:lt1>
          <a:srgbClr val="FFFFFF"/>
        </a:lt1>
        <a:dk2>
          <a:srgbClr val="545454"/>
        </a:dk2>
        <a:lt2>
          <a:srgbClr val="D4D4CE"/>
        </a:lt2>
        <a:accent1>
          <a:srgbClr val="49747D"/>
        </a:accent1>
        <a:accent2>
          <a:srgbClr val="8F9699"/>
        </a:accent2>
        <a:accent3>
          <a:srgbClr val="B3B3B3"/>
        </a:accent3>
        <a:accent4>
          <a:srgbClr val="DADADA"/>
        </a:accent4>
        <a:accent5>
          <a:srgbClr val="B1BCBF"/>
        </a:accent5>
        <a:accent6>
          <a:srgbClr val="81878A"/>
        </a:accent6>
        <a:hlink>
          <a:srgbClr val="8DC4D7"/>
        </a:hlink>
        <a:folHlink>
          <a:srgbClr val="7FB97F"/>
        </a:folHlink>
      </a:clrScheme>
      <a:clrMap bg1="dk2" tx1="lt1" bg2="dk1" tx2="lt2" accent1="accent1" accent2="accent2" accent3="accent3" accent4="accent4" accent5="accent5" accent6="accent6" hlink="hlink" folHlink="folHlink"/>
    </a:extraClrScheme>
    <a:extraClrScheme>
      <a:clrScheme name="Slit 4">
        <a:dk1>
          <a:srgbClr val="3A7400"/>
        </a:dk1>
        <a:lt1>
          <a:srgbClr val="FFFFFF"/>
        </a:lt1>
        <a:dk2>
          <a:srgbClr val="2E5C00"/>
        </a:dk2>
        <a:lt2>
          <a:srgbClr val="FFFFFF"/>
        </a:lt2>
        <a:accent1>
          <a:srgbClr val="79CA02"/>
        </a:accent1>
        <a:accent2>
          <a:srgbClr val="008080"/>
        </a:accent2>
        <a:accent3>
          <a:srgbClr val="ADB5AA"/>
        </a:accent3>
        <a:accent4>
          <a:srgbClr val="DADADA"/>
        </a:accent4>
        <a:accent5>
          <a:srgbClr val="BEE1AA"/>
        </a:accent5>
        <a:accent6>
          <a:srgbClr val="007373"/>
        </a:accent6>
        <a:hlink>
          <a:srgbClr val="A8DE0E"/>
        </a:hlink>
        <a:folHlink>
          <a:srgbClr val="00CC66"/>
        </a:folHlink>
      </a:clrScheme>
      <a:clrMap bg1="dk2" tx1="lt1" bg2="dk1" tx2="lt2" accent1="accent1" accent2="accent2" accent3="accent3" accent4="accent4" accent5="accent5" accent6="accent6" hlink="hlink" folHlink="folHlink"/>
    </a:extraClrScheme>
    <a:extraClrScheme>
      <a:clrScheme name="Slit 5">
        <a:dk1>
          <a:srgbClr val="008885"/>
        </a:dk1>
        <a:lt1>
          <a:srgbClr val="FFFFFF"/>
        </a:lt1>
        <a:dk2>
          <a:srgbClr val="007572"/>
        </a:dk2>
        <a:lt2>
          <a:srgbClr val="FFFF99"/>
        </a:lt2>
        <a:accent1>
          <a:srgbClr val="33CCCC"/>
        </a:accent1>
        <a:accent2>
          <a:srgbClr val="6D6FC7"/>
        </a:accent2>
        <a:accent3>
          <a:srgbClr val="AABDBC"/>
        </a:accent3>
        <a:accent4>
          <a:srgbClr val="DADADA"/>
        </a:accent4>
        <a:accent5>
          <a:srgbClr val="ADE2E2"/>
        </a:accent5>
        <a:accent6>
          <a:srgbClr val="6264B4"/>
        </a:accent6>
        <a:hlink>
          <a:srgbClr val="FFFFCC"/>
        </a:hlink>
        <a:folHlink>
          <a:srgbClr val="00FF00"/>
        </a:folHlink>
      </a:clrScheme>
      <a:clrMap bg1="dk2" tx1="lt1" bg2="dk1" tx2="lt2" accent1="accent1" accent2="accent2" accent3="accent3" accent4="accent4" accent5="accent5" accent6="accent6" hlink="hlink" folHlink="folHlink"/>
    </a:extraClrScheme>
    <a:extraClrScheme>
      <a:clrScheme name="Slit 6">
        <a:dk1>
          <a:srgbClr val="0000AC"/>
        </a:dk1>
        <a:lt1>
          <a:srgbClr val="FFFFFF"/>
        </a:lt1>
        <a:dk2>
          <a:srgbClr val="000086"/>
        </a:dk2>
        <a:lt2>
          <a:srgbClr val="CCFFFF"/>
        </a:lt2>
        <a:accent1>
          <a:srgbClr val="0099FF"/>
        </a:accent1>
        <a:accent2>
          <a:srgbClr val="00B000"/>
        </a:accent2>
        <a:accent3>
          <a:srgbClr val="AAAAC3"/>
        </a:accent3>
        <a:accent4>
          <a:srgbClr val="DADADA"/>
        </a:accent4>
        <a:accent5>
          <a:srgbClr val="AACAFF"/>
        </a:accent5>
        <a:accent6>
          <a:srgbClr val="009F00"/>
        </a:accent6>
        <a:hlink>
          <a:srgbClr val="FFE701"/>
        </a:hlink>
        <a:folHlink>
          <a:srgbClr val="FF9900"/>
        </a:folHlink>
      </a:clrScheme>
      <a:clrMap bg1="dk2" tx1="lt1" bg2="dk1" tx2="lt2" accent1="accent1" accent2="accent2" accent3="accent3" accent4="accent4" accent5="accent5" accent6="accent6" hlink="hlink" folHlink="folHlink"/>
    </a:extraClrScheme>
    <a:extraClrScheme>
      <a:clrScheme name="Slit 7">
        <a:dk1>
          <a:srgbClr val="7474A2"/>
        </a:dk1>
        <a:lt1>
          <a:srgbClr val="FFFFFF"/>
        </a:lt1>
        <a:dk2>
          <a:srgbClr val="5E5E8E"/>
        </a:dk2>
        <a:lt2>
          <a:srgbClr val="D1D1DF"/>
        </a:lt2>
        <a:accent1>
          <a:srgbClr val="CC66FF"/>
        </a:accent1>
        <a:accent2>
          <a:srgbClr val="6666FF"/>
        </a:accent2>
        <a:accent3>
          <a:srgbClr val="B6B6C6"/>
        </a:accent3>
        <a:accent4>
          <a:srgbClr val="DADADA"/>
        </a:accent4>
        <a:accent5>
          <a:srgbClr val="E2B8FF"/>
        </a:accent5>
        <a:accent6>
          <a:srgbClr val="5C5CE7"/>
        </a:accent6>
        <a:hlink>
          <a:srgbClr val="FFCC99"/>
        </a:hlink>
        <a:folHlink>
          <a:srgbClr val="CCCCFF"/>
        </a:folHlink>
      </a:clrScheme>
      <a:clrMap bg1="dk2" tx1="lt1" bg2="dk1" tx2="lt2" accent1="accent1" accent2="accent2" accent3="accent3" accent4="accent4" accent5="accent5" accent6="accent6" hlink="hlink" folHlink="folHlink"/>
    </a:extraClrScheme>
    <a:extraClrScheme>
      <a:clrScheme name="Slit 8">
        <a:dk1>
          <a:srgbClr val="000000"/>
        </a:dk1>
        <a:lt1>
          <a:srgbClr val="D0DAE2"/>
        </a:lt1>
        <a:dk2>
          <a:srgbClr val="000000"/>
        </a:dk2>
        <a:lt2>
          <a:srgbClr val="E7EDF1"/>
        </a:lt2>
        <a:accent1>
          <a:srgbClr val="33CCCC"/>
        </a:accent1>
        <a:accent2>
          <a:srgbClr val="0099CC"/>
        </a:accent2>
        <a:accent3>
          <a:srgbClr val="E4EAEE"/>
        </a:accent3>
        <a:accent4>
          <a:srgbClr val="000000"/>
        </a:accent4>
        <a:accent5>
          <a:srgbClr val="ADE2E2"/>
        </a:accent5>
        <a:accent6>
          <a:srgbClr val="008AB9"/>
        </a:accent6>
        <a:hlink>
          <a:srgbClr val="3333CC"/>
        </a:hlink>
        <a:folHlink>
          <a:srgbClr val="008080"/>
        </a:folHlink>
      </a:clrScheme>
      <a:clrMap bg1="lt1" tx1="dk1" bg2="lt2" tx2="dk2" accent1="accent1" accent2="accent2" accent3="accent3" accent4="accent4" accent5="accent5" accent6="accent6" hlink="hlink" folHlink="folHlink"/>
    </a:extraClrScheme>
    <a:extraClrScheme>
      <a:clrScheme name="Slit 9">
        <a:dk1>
          <a:srgbClr val="000000"/>
        </a:dk1>
        <a:lt1>
          <a:srgbClr val="FFFFFF"/>
        </a:lt1>
        <a:dk2>
          <a:srgbClr val="000000"/>
        </a:dk2>
        <a:lt2>
          <a:srgbClr val="E6E6E6"/>
        </a:lt2>
        <a:accent1>
          <a:srgbClr val="66CCFF"/>
        </a:accent1>
        <a:accent2>
          <a:srgbClr val="9999FF"/>
        </a:accent2>
        <a:accent3>
          <a:srgbClr val="FFFFFF"/>
        </a:accent3>
        <a:accent4>
          <a:srgbClr val="000000"/>
        </a:accent4>
        <a:accent5>
          <a:srgbClr val="B8E2FF"/>
        </a:accent5>
        <a:accent6>
          <a:srgbClr val="8A8AE7"/>
        </a:accent6>
        <a:hlink>
          <a:srgbClr val="3333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Slit">
  <a:themeElements>
    <a:clrScheme name="Slit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fontScheme name="Slit">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33CC33"/>
        </a:solidFill>
        <a:ln w="19050" cap="flat" cmpd="sng" algn="ctr">
          <a:solidFill>
            <a:srgbClr val="99CCFF"/>
          </a:solidFill>
          <a:prstDash val="solid"/>
          <a:round/>
          <a:headEnd type="none" w="med" len="med"/>
          <a:tailEnd type="none" w="med" len="med"/>
        </a:ln>
        <a:effectLst>
          <a:outerShdw dist="35921" dir="2700000" algn="ctr" rotWithShape="0">
            <a:srgbClr val="990000"/>
          </a:outerShdw>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1" i="0" u="none" strike="noStrike" cap="none" normalizeH="0" baseline="0" smtClean="0">
            <a:ln>
              <a:noFill/>
            </a:ln>
            <a:solidFill>
              <a:srgbClr val="080808"/>
            </a:solidFill>
            <a:effectLst>
              <a:outerShdw blurRad="38100" dist="38100" dir="2700000" algn="tl">
                <a:srgbClr val="000000">
                  <a:alpha val="43137"/>
                </a:srgbClr>
              </a:outerShdw>
            </a:effectLst>
            <a:latin typeface="Tahoma" pitchFamily="34" charset="0"/>
            <a:cs typeface="B Morvarid" pitchFamily="2" charset="-78"/>
          </a:defRPr>
        </a:defPPr>
      </a:lstStyle>
    </a:spDef>
    <a:lnDef>
      <a:spPr bwMode="auto">
        <a:xfrm>
          <a:off x="0" y="0"/>
          <a:ext cx="1" cy="1"/>
        </a:xfrm>
        <a:custGeom>
          <a:avLst/>
          <a:gdLst/>
          <a:ahLst/>
          <a:cxnLst/>
          <a:rect l="0" t="0" r="0" b="0"/>
          <a:pathLst/>
        </a:custGeom>
        <a:solidFill>
          <a:srgbClr val="33CC33"/>
        </a:solidFill>
        <a:ln w="19050" cap="flat" cmpd="sng" algn="ctr">
          <a:solidFill>
            <a:srgbClr val="99CCFF"/>
          </a:solidFill>
          <a:prstDash val="solid"/>
          <a:round/>
          <a:headEnd type="none" w="med" len="med"/>
          <a:tailEnd type="none" w="med" len="med"/>
        </a:ln>
        <a:effectLst>
          <a:outerShdw dist="35921" dir="2700000" algn="ctr" rotWithShape="0">
            <a:srgbClr val="990000"/>
          </a:outerShdw>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1" i="0" u="none" strike="noStrike" cap="none" normalizeH="0" baseline="0" smtClean="0">
            <a:ln>
              <a:noFill/>
            </a:ln>
            <a:solidFill>
              <a:srgbClr val="080808"/>
            </a:solidFill>
            <a:effectLst>
              <a:outerShdw blurRad="38100" dist="38100" dir="2700000" algn="tl">
                <a:srgbClr val="000000">
                  <a:alpha val="43137"/>
                </a:srgbClr>
              </a:outerShdw>
            </a:effectLst>
            <a:latin typeface="Tahoma" pitchFamily="34" charset="0"/>
            <a:cs typeface="B Morvarid" pitchFamily="2" charset="-78"/>
          </a:defRPr>
        </a:defPPr>
      </a:lstStyle>
    </a:lnDef>
  </a:objectDefaults>
  <a:extraClrSchemeLst>
    <a:extraClrScheme>
      <a:clrScheme name="Slit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clrMap bg1="dk2" tx1="lt1" bg2="dk1" tx2="lt2" accent1="accent1" accent2="accent2" accent3="accent3" accent4="accent4" accent5="accent5" accent6="accent6" hlink="hlink" folHlink="folHlink"/>
    </a:extraClrScheme>
    <a:extraClrScheme>
      <a:clrScheme name="Slit 2">
        <a:dk1>
          <a:srgbClr val="674E2F"/>
        </a:dk1>
        <a:lt1>
          <a:srgbClr val="FFFFFF"/>
        </a:lt1>
        <a:dk2>
          <a:srgbClr val="533F27"/>
        </a:dk2>
        <a:lt2>
          <a:srgbClr val="D8B274"/>
        </a:lt2>
        <a:accent1>
          <a:srgbClr val="CC9900"/>
        </a:accent1>
        <a:accent2>
          <a:srgbClr val="8F5F2F"/>
        </a:accent2>
        <a:accent3>
          <a:srgbClr val="B3AFAC"/>
        </a:accent3>
        <a:accent4>
          <a:srgbClr val="DADADA"/>
        </a:accent4>
        <a:accent5>
          <a:srgbClr val="E2CAAA"/>
        </a:accent5>
        <a:accent6>
          <a:srgbClr val="81552A"/>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lit 3">
        <a:dk1>
          <a:srgbClr val="646464"/>
        </a:dk1>
        <a:lt1>
          <a:srgbClr val="FFFFFF"/>
        </a:lt1>
        <a:dk2>
          <a:srgbClr val="545454"/>
        </a:dk2>
        <a:lt2>
          <a:srgbClr val="D4D4CE"/>
        </a:lt2>
        <a:accent1>
          <a:srgbClr val="49747D"/>
        </a:accent1>
        <a:accent2>
          <a:srgbClr val="8F9699"/>
        </a:accent2>
        <a:accent3>
          <a:srgbClr val="B3B3B3"/>
        </a:accent3>
        <a:accent4>
          <a:srgbClr val="DADADA"/>
        </a:accent4>
        <a:accent5>
          <a:srgbClr val="B1BCBF"/>
        </a:accent5>
        <a:accent6>
          <a:srgbClr val="81878A"/>
        </a:accent6>
        <a:hlink>
          <a:srgbClr val="8DC4D7"/>
        </a:hlink>
        <a:folHlink>
          <a:srgbClr val="7FB97F"/>
        </a:folHlink>
      </a:clrScheme>
      <a:clrMap bg1="dk2" tx1="lt1" bg2="dk1" tx2="lt2" accent1="accent1" accent2="accent2" accent3="accent3" accent4="accent4" accent5="accent5" accent6="accent6" hlink="hlink" folHlink="folHlink"/>
    </a:extraClrScheme>
    <a:extraClrScheme>
      <a:clrScheme name="Slit 4">
        <a:dk1>
          <a:srgbClr val="3A7400"/>
        </a:dk1>
        <a:lt1>
          <a:srgbClr val="FFFFFF"/>
        </a:lt1>
        <a:dk2>
          <a:srgbClr val="2E5C00"/>
        </a:dk2>
        <a:lt2>
          <a:srgbClr val="FFFFFF"/>
        </a:lt2>
        <a:accent1>
          <a:srgbClr val="79CA02"/>
        </a:accent1>
        <a:accent2>
          <a:srgbClr val="008080"/>
        </a:accent2>
        <a:accent3>
          <a:srgbClr val="ADB5AA"/>
        </a:accent3>
        <a:accent4>
          <a:srgbClr val="DADADA"/>
        </a:accent4>
        <a:accent5>
          <a:srgbClr val="BEE1AA"/>
        </a:accent5>
        <a:accent6>
          <a:srgbClr val="007373"/>
        </a:accent6>
        <a:hlink>
          <a:srgbClr val="A8DE0E"/>
        </a:hlink>
        <a:folHlink>
          <a:srgbClr val="00CC66"/>
        </a:folHlink>
      </a:clrScheme>
      <a:clrMap bg1="dk2" tx1="lt1" bg2="dk1" tx2="lt2" accent1="accent1" accent2="accent2" accent3="accent3" accent4="accent4" accent5="accent5" accent6="accent6" hlink="hlink" folHlink="folHlink"/>
    </a:extraClrScheme>
    <a:extraClrScheme>
      <a:clrScheme name="Slit 5">
        <a:dk1>
          <a:srgbClr val="008885"/>
        </a:dk1>
        <a:lt1>
          <a:srgbClr val="FFFFFF"/>
        </a:lt1>
        <a:dk2>
          <a:srgbClr val="007572"/>
        </a:dk2>
        <a:lt2>
          <a:srgbClr val="FFFF99"/>
        </a:lt2>
        <a:accent1>
          <a:srgbClr val="33CCCC"/>
        </a:accent1>
        <a:accent2>
          <a:srgbClr val="6D6FC7"/>
        </a:accent2>
        <a:accent3>
          <a:srgbClr val="AABDBC"/>
        </a:accent3>
        <a:accent4>
          <a:srgbClr val="DADADA"/>
        </a:accent4>
        <a:accent5>
          <a:srgbClr val="ADE2E2"/>
        </a:accent5>
        <a:accent6>
          <a:srgbClr val="6264B4"/>
        </a:accent6>
        <a:hlink>
          <a:srgbClr val="FFFFCC"/>
        </a:hlink>
        <a:folHlink>
          <a:srgbClr val="00FF00"/>
        </a:folHlink>
      </a:clrScheme>
      <a:clrMap bg1="dk2" tx1="lt1" bg2="dk1" tx2="lt2" accent1="accent1" accent2="accent2" accent3="accent3" accent4="accent4" accent5="accent5" accent6="accent6" hlink="hlink" folHlink="folHlink"/>
    </a:extraClrScheme>
    <a:extraClrScheme>
      <a:clrScheme name="Slit 6">
        <a:dk1>
          <a:srgbClr val="0000AC"/>
        </a:dk1>
        <a:lt1>
          <a:srgbClr val="FFFFFF"/>
        </a:lt1>
        <a:dk2>
          <a:srgbClr val="000086"/>
        </a:dk2>
        <a:lt2>
          <a:srgbClr val="CCFFFF"/>
        </a:lt2>
        <a:accent1>
          <a:srgbClr val="0099FF"/>
        </a:accent1>
        <a:accent2>
          <a:srgbClr val="00B000"/>
        </a:accent2>
        <a:accent3>
          <a:srgbClr val="AAAAC3"/>
        </a:accent3>
        <a:accent4>
          <a:srgbClr val="DADADA"/>
        </a:accent4>
        <a:accent5>
          <a:srgbClr val="AACAFF"/>
        </a:accent5>
        <a:accent6>
          <a:srgbClr val="009F00"/>
        </a:accent6>
        <a:hlink>
          <a:srgbClr val="FFE701"/>
        </a:hlink>
        <a:folHlink>
          <a:srgbClr val="FF9900"/>
        </a:folHlink>
      </a:clrScheme>
      <a:clrMap bg1="dk2" tx1="lt1" bg2="dk1" tx2="lt2" accent1="accent1" accent2="accent2" accent3="accent3" accent4="accent4" accent5="accent5" accent6="accent6" hlink="hlink" folHlink="folHlink"/>
    </a:extraClrScheme>
    <a:extraClrScheme>
      <a:clrScheme name="Slit 7">
        <a:dk1>
          <a:srgbClr val="7474A2"/>
        </a:dk1>
        <a:lt1>
          <a:srgbClr val="FFFFFF"/>
        </a:lt1>
        <a:dk2>
          <a:srgbClr val="5E5E8E"/>
        </a:dk2>
        <a:lt2>
          <a:srgbClr val="D1D1DF"/>
        </a:lt2>
        <a:accent1>
          <a:srgbClr val="CC66FF"/>
        </a:accent1>
        <a:accent2>
          <a:srgbClr val="6666FF"/>
        </a:accent2>
        <a:accent3>
          <a:srgbClr val="B6B6C6"/>
        </a:accent3>
        <a:accent4>
          <a:srgbClr val="DADADA"/>
        </a:accent4>
        <a:accent5>
          <a:srgbClr val="E2B8FF"/>
        </a:accent5>
        <a:accent6>
          <a:srgbClr val="5C5CE7"/>
        </a:accent6>
        <a:hlink>
          <a:srgbClr val="FFCC99"/>
        </a:hlink>
        <a:folHlink>
          <a:srgbClr val="CCCCFF"/>
        </a:folHlink>
      </a:clrScheme>
      <a:clrMap bg1="dk2" tx1="lt1" bg2="dk1" tx2="lt2" accent1="accent1" accent2="accent2" accent3="accent3" accent4="accent4" accent5="accent5" accent6="accent6" hlink="hlink" folHlink="folHlink"/>
    </a:extraClrScheme>
    <a:extraClrScheme>
      <a:clrScheme name="Slit 8">
        <a:dk1>
          <a:srgbClr val="000000"/>
        </a:dk1>
        <a:lt1>
          <a:srgbClr val="D0DAE2"/>
        </a:lt1>
        <a:dk2>
          <a:srgbClr val="000000"/>
        </a:dk2>
        <a:lt2>
          <a:srgbClr val="E7EDF1"/>
        </a:lt2>
        <a:accent1>
          <a:srgbClr val="33CCCC"/>
        </a:accent1>
        <a:accent2>
          <a:srgbClr val="0099CC"/>
        </a:accent2>
        <a:accent3>
          <a:srgbClr val="E4EAEE"/>
        </a:accent3>
        <a:accent4>
          <a:srgbClr val="000000"/>
        </a:accent4>
        <a:accent5>
          <a:srgbClr val="ADE2E2"/>
        </a:accent5>
        <a:accent6>
          <a:srgbClr val="008AB9"/>
        </a:accent6>
        <a:hlink>
          <a:srgbClr val="3333CC"/>
        </a:hlink>
        <a:folHlink>
          <a:srgbClr val="008080"/>
        </a:folHlink>
      </a:clrScheme>
      <a:clrMap bg1="lt1" tx1="dk1" bg2="lt2" tx2="dk2" accent1="accent1" accent2="accent2" accent3="accent3" accent4="accent4" accent5="accent5" accent6="accent6" hlink="hlink" folHlink="folHlink"/>
    </a:extraClrScheme>
    <a:extraClrScheme>
      <a:clrScheme name="Slit 9">
        <a:dk1>
          <a:srgbClr val="000000"/>
        </a:dk1>
        <a:lt1>
          <a:srgbClr val="FFFFFF"/>
        </a:lt1>
        <a:dk2>
          <a:srgbClr val="000000"/>
        </a:dk2>
        <a:lt2>
          <a:srgbClr val="E6E6E6"/>
        </a:lt2>
        <a:accent1>
          <a:srgbClr val="66CCFF"/>
        </a:accent1>
        <a:accent2>
          <a:srgbClr val="9999FF"/>
        </a:accent2>
        <a:accent3>
          <a:srgbClr val="FFFFFF"/>
        </a:accent3>
        <a:accent4>
          <a:srgbClr val="000000"/>
        </a:accent4>
        <a:accent5>
          <a:srgbClr val="B8E2FF"/>
        </a:accent5>
        <a:accent6>
          <a:srgbClr val="8A8AE7"/>
        </a:accent6>
        <a:hlink>
          <a:srgbClr val="3333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TotalTime>
  <Words>3329</Words>
  <Application>Microsoft Office PowerPoint</Application>
  <PresentationFormat>On-screen Show (4:3)</PresentationFormat>
  <Paragraphs>150</Paragraphs>
  <Slides>51</Slides>
  <Notes>2</Notes>
  <HiddenSlides>0</HiddenSlides>
  <MMClips>0</MMClips>
  <ScaleCrop>false</ScaleCrop>
  <HeadingPairs>
    <vt:vector size="4" baseType="variant">
      <vt:variant>
        <vt:lpstr>Theme</vt:lpstr>
      </vt:variant>
      <vt:variant>
        <vt:i4>3</vt:i4>
      </vt:variant>
      <vt:variant>
        <vt:lpstr>Slide Titles</vt:lpstr>
      </vt:variant>
      <vt:variant>
        <vt:i4>51</vt:i4>
      </vt:variant>
    </vt:vector>
  </HeadingPairs>
  <TitlesOfParts>
    <vt:vector size="54" baseType="lpstr">
      <vt:lpstr>Office Theme</vt:lpstr>
      <vt:lpstr>Slit</vt:lpstr>
      <vt:lpstr>1_Slit</vt:lpstr>
      <vt:lpstr>PowerPoint Presentation</vt:lpstr>
      <vt:lpstr>اخلاق حرفه ای و لزوم رعایت موازین اخلاقی</vt:lpstr>
      <vt:lpstr>PowerPoint Presentation</vt:lpstr>
      <vt:lpstr>اخلاق کاربردی</vt:lpstr>
      <vt:lpstr>اخلاق کاربردی</vt:lpstr>
      <vt:lpstr>اخلاق کاربردی</vt:lpstr>
      <vt:lpstr>اخلاق حرفه ای</vt:lpstr>
      <vt:lpstr>مفهوم اخلاق حرفه‌ای </vt:lpstr>
      <vt:lpstr>اخلاق حرفه ای</vt:lpstr>
      <vt:lpstr>PowerPoint Presentation</vt:lpstr>
      <vt:lpstr>PowerPoint Presentation</vt:lpstr>
      <vt:lpstr>PowerPoint Presentation</vt:lpstr>
      <vt:lpstr>PowerPoint Presentation</vt:lpstr>
      <vt:lpstr>اخلاق حرفه ای</vt:lpstr>
      <vt:lpstr>مولفه های اخلاق حرفه ای</vt:lpstr>
      <vt:lpstr>عوامل تأثيرگذار بر اخلاق حرفه‌ای</vt:lpstr>
      <vt:lpstr>عوامل تأثيرگذار بر اخلاق حرفه‌ای</vt:lpstr>
      <vt:lpstr>عوامل تأثيرگذار بر اخلاق حرفه‌ای</vt:lpstr>
      <vt:lpstr>پیامد اخلاق در رفتار افراد و گروه ها</vt:lpstr>
      <vt:lpstr>نتیجه گیری</vt:lpstr>
      <vt:lpstr>ویژگیهای افراد در اخلاق حرفه ای</vt:lpstr>
      <vt:lpstr>ویژگیهای افراد در اخلاق حرفه ای</vt:lpstr>
      <vt:lpstr>ویژگیهای افراد در اخلاق حرفه ای</vt:lpstr>
      <vt:lpstr>ویژگیهای افراد در اخلاق حرفه ای</vt:lpstr>
      <vt:lpstr>ویژگیهای افراد در اخلاق حرفه ای</vt:lpstr>
      <vt:lpstr>ویژگیهای افراد در اخلاق حرفه ای</vt:lpstr>
      <vt:lpstr>ویژگیهای افراد در اخلاق حرفه ای</vt:lpstr>
      <vt:lpstr>ویژگیهای افراد در اخلاق حرفه ای</vt:lpstr>
      <vt:lpstr>اصول اخلاقی اولیه </vt:lpstr>
      <vt:lpstr>اصول راهبردی اخلاق حرفه‌ای در اسلام </vt:lpstr>
      <vt:lpstr>اخلاق پزشکی </vt:lpstr>
      <vt:lpstr>اصول اخلاق پزشکی </vt:lpstr>
      <vt:lpstr>PowerPoint Presentation</vt:lpstr>
      <vt:lpstr>معیارها و ارزش‌ها در اصول اخلاق پزشکی</vt:lpstr>
      <vt:lpstr>معیارها و ارزش‌ها در اصول اخلاق پزشکی</vt:lpstr>
      <vt:lpstr>معیارها و ارزش‌ها در اصول اخلاق پزشکی</vt:lpstr>
      <vt:lpstr>PowerPoint Presentation</vt:lpstr>
      <vt:lpstr>PowerPoint Presentation</vt:lpstr>
      <vt:lpstr>خودمختاری و استقلال فردی </vt:lpstr>
      <vt:lpstr>خودمختاری و استقلال فردی </vt:lpstr>
      <vt:lpstr>خودمختاری و استقلال فردی</vt:lpstr>
      <vt:lpstr>خودمختاری و استقلال فردی</vt:lpstr>
      <vt:lpstr>سودرسانی </vt:lpstr>
      <vt:lpstr>سودرسانی </vt:lpstr>
      <vt:lpstr>عدم ضرررسانی </vt:lpstr>
      <vt:lpstr>عدم ضرررسانی </vt:lpstr>
      <vt:lpstr>عدم ضرررسانی</vt:lpstr>
      <vt:lpstr>اخلاق حرفه ای و لزوم رعایت موازین اخلاقی</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اخلاق حرفه ای و لزوم رعایت موازین اخلاقی</dc:title>
  <dc:creator>ASUS</dc:creator>
  <cp:lastModifiedBy>ASUS</cp:lastModifiedBy>
  <cp:revision>26</cp:revision>
  <dcterms:created xsi:type="dcterms:W3CDTF">2020-09-21T19:24:53Z</dcterms:created>
  <dcterms:modified xsi:type="dcterms:W3CDTF">2020-09-22T05:38:49Z</dcterms:modified>
</cp:coreProperties>
</file>